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985000" cy="9282113"/>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1" d="100"/>
          <a:sy n="71" d="100"/>
        </p:scale>
        <p:origin x="-152" y="-11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1586"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3" name="Shape 3"/>
          <p:cNvSpPr txBox="1">
            <a:spLocks noGrp="1"/>
          </p:cNvSpPr>
          <p:nvPr>
            <p:ph type="dt" idx="10"/>
          </p:nvPr>
        </p:nvSpPr>
        <p:spPr>
          <a:xfrm>
            <a:off x="3957637"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4" name="Shape 4"/>
          <p:cNvSpPr>
            <a:spLocks noGrp="1" noRot="1" noChangeAspect="1"/>
          </p:cNvSpPr>
          <p:nvPr>
            <p:ph type="sldImg" idx="3"/>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5" name="Shape 5"/>
          <p:cNvSpPr txBox="1">
            <a:spLocks noGrp="1"/>
          </p:cNvSpPr>
          <p:nvPr>
            <p:ph type="body" idx="1"/>
          </p:nvPr>
        </p:nvSpPr>
        <p:spPr>
          <a:xfrm>
            <a:off x="931862" y="4408487"/>
            <a:ext cx="5121275" cy="4176711"/>
          </a:xfrm>
          <a:prstGeom prst="rect">
            <a:avLst/>
          </a:prstGeom>
          <a:noFill/>
          <a:ln>
            <a:noFill/>
          </a:ln>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6" name="Shape 6"/>
          <p:cNvSpPr txBox="1">
            <a:spLocks noGrp="1"/>
          </p:cNvSpPr>
          <p:nvPr>
            <p:ph type="ftr" idx="11"/>
          </p:nvPr>
        </p:nvSpPr>
        <p:spPr>
          <a:xfrm>
            <a:off x="-1586" y="8818561"/>
            <a:ext cx="3028949" cy="463550"/>
          </a:xfrm>
          <a:prstGeom prst="rect">
            <a:avLst/>
          </a:prstGeom>
          <a:noFill/>
          <a:ln>
            <a:noFill/>
          </a:ln>
        </p:spPr>
        <p:txBody>
          <a:bodyPr lIns="91425" tIns="91425" rIns="91425" bIns="91425" anchor="b"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7" name="Shape 7"/>
          <p:cNvSpPr txBox="1">
            <a:spLocks noGrp="1"/>
          </p:cNvSpPr>
          <p:nvPr>
            <p:ph type="sldNum" idx="12"/>
          </p:nvPr>
        </p:nvSpPr>
        <p:spPr>
          <a:xfrm>
            <a:off x="3957637" y="8818561"/>
            <a:ext cx="3028949" cy="463550"/>
          </a:xfrm>
          <a:prstGeom prst="rect">
            <a:avLst/>
          </a:prstGeom>
          <a:noFill/>
          <a:ln>
            <a:noFill/>
          </a:ln>
        </p:spPr>
        <p:txBody>
          <a:bodyPr lIns="19350" tIns="0" rIns="19350" bIns="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000" b="0" i="1" u="none" strike="noStrike" cap="none" baseline="0">
                <a:solidFill>
                  <a:srgbClr val="000000"/>
                </a:solidFill>
                <a:latin typeface="Times New Roman"/>
                <a:ea typeface="Times New Roman"/>
                <a:cs typeface="Times New Roman"/>
                <a:sym typeface="Times New Roman"/>
              </a:rPr>
              <a:t>‹#›</a:t>
            </a:fld>
            <a:endParaRPr lang="en-US" sz="1000" b="0" i="1" u="none" strike="noStrike" cap="none" baseline="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096089581"/>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Java_programming_language" TargetMode="External"/><Relationship Id="rId4" Type="http://schemas.openxmlformats.org/officeDocument/2006/relationships/hyperlink" Target="https://en.wikipedia.org/wiki/Bytecode" TargetMode="External"/><Relationship Id="rId5" Type="http://schemas.openxmlformats.org/officeDocument/2006/relationships/hyperlink" Target="https://en.wikipedia.org/wiki/Java_virtual_machine" TargetMode="External"/><Relationship Id="rId6" Type="http://schemas.openxmlformats.org/officeDocument/2006/relationships/hyperlink" Target="https://en.wikipedia.org/wiki/Random_access_memory" TargetMode="External"/><Relationship Id="rId7" Type="http://schemas.openxmlformats.org/officeDocument/2006/relationships/hyperlink" Target="https://en.wikipedia.org/wiki/Central_processing_unit" TargetMode="External"/><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Shape 2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 name="Shape 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a:t>Headshot</a:t>
            </a:r>
          </a:p>
        </p:txBody>
      </p:sp>
      <p:sp>
        <p:nvSpPr>
          <p:cNvPr id="23" name="Shape 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5" name="Shape 10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Here is an overview of the iOS security architecture.</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First, it combines software and hardware features to provide security to an iOS device.</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Second, it has built-in crypto capabilities to support data protection such as confidentiality and integrity. </a:t>
            </a:r>
          </a:p>
          <a:p>
            <a:pPr lvl="0" rtl="0">
              <a:spcBef>
                <a:spcPts val="360"/>
              </a:spcBef>
              <a:buClr>
                <a:schemeClr val="dk1"/>
              </a:buClr>
              <a:buFont typeface="Arial"/>
              <a:buNone/>
            </a:pPr>
            <a:endParaRPr sz="1200">
              <a:solidFill>
                <a:schemeClr val="dk1"/>
              </a:solidFill>
            </a:endParaRPr>
          </a:p>
          <a:p>
            <a:pPr lvl="0">
              <a:spcBef>
                <a:spcPts val="360"/>
              </a:spcBef>
              <a:buClr>
                <a:schemeClr val="dk1"/>
              </a:buClr>
              <a:buSzPct val="25000"/>
              <a:buFont typeface="Arial"/>
              <a:buNone/>
            </a:pPr>
            <a:r>
              <a:rPr lang="en-US" sz="1200">
                <a:solidFill>
                  <a:schemeClr val="dk1"/>
                </a:solidFill>
              </a:rPr>
              <a:t>Third, it provides strong isolation mechanisms, e.g., app sandbox to protect App security: it enables apps to run securely and without compromising platform integrity. </a:t>
            </a:r>
          </a:p>
        </p:txBody>
      </p:sp>
      <p:sp>
        <p:nvSpPr>
          <p:cNvPr id="106" name="Shape 10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3" name="Shape 11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Here is an overview of the iOS security architecture.</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First, it combines software and hardware features to provide security to an iOS device.</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Second, it has built-in crypto capabilities to support data protection such as confidentiality and integrity. </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Third, it provides strong isolation mechanisms, e.g., app sandbox to protect App security: it enables apps to run securely and without compromising platform integrity. </a:t>
            </a:r>
          </a:p>
        </p:txBody>
      </p:sp>
      <p:sp>
        <p:nvSpPr>
          <p:cNvPr id="114" name="Shape 11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1" name="Shape 13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sz="1200">
                <a:solidFill>
                  <a:schemeClr val="dk1"/>
                </a:solidFill>
              </a:rPr>
              <a:t>All operating systems have vulnerabilities. Select the OS with the most vulnerabilities in 2014.</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Clr>
                <a:schemeClr val="dk1"/>
              </a:buClr>
              <a:buSzPct val="91666"/>
              <a:buFont typeface="Arial"/>
              <a:buNone/>
            </a:pPr>
            <a:r>
              <a:rPr lang="en-US" sz="1200">
                <a:solidFill>
                  <a:schemeClr val="dk1"/>
                </a:solidFill>
              </a:rPr>
              <a:t>Answers: </a:t>
            </a:r>
          </a:p>
          <a:p>
            <a:pPr lvl="0" rtl="0">
              <a:spcBef>
                <a:spcPts val="0"/>
              </a:spcBef>
              <a:buClr>
                <a:schemeClr val="dk1"/>
              </a:buClr>
              <a:buSzPct val="91666"/>
              <a:buFont typeface="Arial"/>
              <a:buNone/>
            </a:pPr>
            <a:r>
              <a:rPr lang="en-US" sz="1200">
                <a:solidFill>
                  <a:schemeClr val="dk1"/>
                </a:solidFill>
              </a:rPr>
              <a:t>#1. Apple MAC OS X </a:t>
            </a:r>
          </a:p>
          <a:p>
            <a:pPr lvl="0" rtl="0">
              <a:spcBef>
                <a:spcPts val="0"/>
              </a:spcBef>
              <a:buClr>
                <a:schemeClr val="dk1"/>
              </a:buClr>
              <a:buSzPct val="91666"/>
              <a:buFont typeface="Arial"/>
              <a:buNone/>
            </a:pPr>
            <a:r>
              <a:rPr lang="en-US" sz="1200">
                <a:solidFill>
                  <a:schemeClr val="dk1"/>
                </a:solidFill>
              </a:rPr>
              <a:t>#2. Apple iOS </a:t>
            </a:r>
          </a:p>
          <a:p>
            <a:pPr lvl="0" rtl="0">
              <a:spcBef>
                <a:spcPts val="0"/>
              </a:spcBef>
              <a:buClr>
                <a:schemeClr val="dk1"/>
              </a:buClr>
              <a:buSzPct val="91666"/>
              <a:buFont typeface="Arial"/>
              <a:buNone/>
            </a:pPr>
            <a:r>
              <a:rPr lang="en-US" sz="1200">
                <a:solidFill>
                  <a:schemeClr val="dk1"/>
                </a:solidFill>
              </a:rPr>
              <a:t>#3. Linux Kernel</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This is an interesting quiz in that it appears to dispel the idea that Apple platforms are inherently more secure.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The increase in vulnerabilities may be due to the fact that Apple accounts for a high percentage of smartphone activation. Which makes it a very big target for hackers</a:t>
            </a:r>
          </a:p>
        </p:txBody>
      </p:sp>
      <p:sp>
        <p:nvSpPr>
          <p:cNvPr id="132" name="Shape 13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8" name="Shape 1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iOS devices have crypto capabilities built into hardware.</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Every iOS device has a dedicated AES 256 crypto engine built into the Direct Memory Access (or, DMA) path between the flash storage and main system memory, making file encryption highly efficient. </a:t>
            </a:r>
          </a:p>
          <a:p>
            <a:pPr lvl="0" rtl="0">
              <a:spcBef>
                <a:spcPts val="360"/>
              </a:spcBef>
              <a:buClr>
                <a:schemeClr val="dk1"/>
              </a:buClr>
              <a:buSzPct val="25000"/>
              <a:buFont typeface="Arial"/>
              <a:buNone/>
            </a:pPr>
            <a:r>
              <a:rPr lang="en-US" sz="1200">
                <a:solidFill>
                  <a:schemeClr val="dk1"/>
                </a:solidFill>
              </a:rPr>
              <a:t>The device’s unique ID (UID) and a device group ID (GID) are AES 256-bit keys fused (UID) or compiled (GID) into the application processor and Secure Enclave during manufacturing. No software or firmware can read them directly; they can see only the results of encryption or decryption operations performed by dedicated AES engines implemented in silicon using the UID or GID as a key. </a:t>
            </a:r>
          </a:p>
          <a:p>
            <a:pPr lvl="0" rtl="0">
              <a:spcBef>
                <a:spcPts val="360"/>
              </a:spcBef>
              <a:buClr>
                <a:schemeClr val="dk1"/>
              </a:buClr>
              <a:buSzPct val="25000"/>
              <a:buFont typeface="Arial"/>
              <a:buNone/>
            </a:pPr>
            <a:r>
              <a:rPr lang="en-US" sz="1200">
                <a:solidFill>
                  <a:schemeClr val="dk1"/>
                </a:solidFill>
              </a:rPr>
              <a:t>The UIDs are unique to each device and are not recorded by Apple or any of its suppliers. The GIDs are common to all processors in a class of devices (for example, all devices using the Apple A8 processor), and are used for non security-critical tasks such as when delivering system software during installation and restore. </a:t>
            </a:r>
          </a:p>
          <a:p>
            <a:pPr lvl="0">
              <a:spcBef>
                <a:spcPts val="360"/>
              </a:spcBef>
              <a:buClr>
                <a:schemeClr val="dk1"/>
              </a:buClr>
              <a:buSzPct val="25000"/>
              <a:buFont typeface="Arial"/>
              <a:buNone/>
            </a:pPr>
            <a:r>
              <a:rPr lang="en-US" sz="1200">
                <a:solidFill>
                  <a:schemeClr val="dk1"/>
                </a:solidFill>
              </a:rPr>
              <a:t>Integrating these keys into the silicon helps prevent them from being tampered with or bypassed, or accessed outside the AES engine.</a:t>
            </a:r>
          </a:p>
        </p:txBody>
      </p:sp>
      <p:sp>
        <p:nvSpPr>
          <p:cNvPr id="139" name="Shape 1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5" name="Shape 14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sz="1200">
                <a:solidFill>
                  <a:schemeClr val="dk1"/>
                </a:solidFill>
              </a:rPr>
              <a:t>The security of a device should be established when the device is turned on initially.</a:t>
            </a:r>
          </a:p>
          <a:p>
            <a:pPr rtl="0">
              <a:spcBef>
                <a:spcPts val="0"/>
              </a:spcBef>
              <a:buNone/>
            </a:pPr>
            <a:endParaRPr sz="1200">
              <a:solidFill>
                <a:schemeClr val="dk1"/>
              </a:solidFill>
            </a:endParaRPr>
          </a:p>
          <a:p>
            <a:pPr rtl="0">
              <a:spcBef>
                <a:spcPts val="0"/>
              </a:spcBef>
              <a:buNone/>
            </a:pPr>
            <a:r>
              <a:rPr lang="en-US" sz="1200">
                <a:solidFill>
                  <a:schemeClr val="dk1"/>
                </a:solidFill>
              </a:rPr>
              <a:t>----</a:t>
            </a:r>
          </a:p>
          <a:p>
            <a:pPr rtl="0">
              <a:spcBef>
                <a:spcPts val="0"/>
              </a:spcBef>
              <a:buNone/>
            </a:pPr>
            <a:endParaRPr sz="1200">
              <a:solidFill>
                <a:schemeClr val="dk1"/>
              </a:solidFill>
            </a:endParaRPr>
          </a:p>
          <a:p>
            <a:pPr rtl="0">
              <a:spcBef>
                <a:spcPts val="0"/>
              </a:spcBef>
              <a:buNone/>
            </a:pPr>
            <a:r>
              <a:rPr lang="en-US" sz="1200">
                <a:solidFill>
                  <a:schemeClr val="dk1"/>
                </a:solidFill>
              </a:rPr>
              <a:t>When an iOS device is turned on, its application processor immediately executes code from read-only memory known as the Boot ROM. This immutable code, known as the hardware root of trust, is laid down during chip fabrication, and is implicitly trusted. The Boot ROM code contains the Apple Root CA public key, which is used to verify that the Low-Level Bootloader (LLB) is signed by Apple before allowing it to load. This is the first step in the chain of trust where each step ensures that the next is signed by Apple.</a:t>
            </a:r>
          </a:p>
          <a:p>
            <a:pPr rtl="0">
              <a:spcBef>
                <a:spcPts val="0"/>
              </a:spcBef>
              <a:buNone/>
            </a:pPr>
            <a:endParaRPr sz="1200">
              <a:solidFill>
                <a:schemeClr val="dk1"/>
              </a:solidFill>
            </a:endParaRPr>
          </a:p>
          <a:p>
            <a:pPr rtl="0">
              <a:spcBef>
                <a:spcPts val="0"/>
              </a:spcBef>
              <a:buNone/>
            </a:pPr>
            <a:r>
              <a:rPr lang="en-US" sz="1200">
                <a:solidFill>
                  <a:schemeClr val="dk1"/>
                </a:solidFill>
              </a:rPr>
              <a:t>---</a:t>
            </a:r>
          </a:p>
          <a:p>
            <a:pPr rtl="0">
              <a:spcBef>
                <a:spcPts val="0"/>
              </a:spcBef>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When the LLB finishes its tasks, it verifies and runs the next-stage bootloader, iBoot, which in turn verifies and runs the iOS kernel. </a:t>
            </a:r>
          </a:p>
          <a:p>
            <a:pPr lvl="0" rtl="0">
              <a:spcBef>
                <a:spcPts val="360"/>
              </a:spcBef>
              <a:buClr>
                <a:schemeClr val="dk1"/>
              </a:buClr>
              <a:buSzPct val="25000"/>
              <a:buFont typeface="Arial"/>
              <a:buNone/>
            </a:pPr>
            <a:r>
              <a:rPr lang="en-US" sz="1200">
                <a:solidFill>
                  <a:schemeClr val="dk1"/>
                </a:solidFill>
              </a:rPr>
              <a:t>This secure boot chain helps ensure that the lowest levels of software are not tampered with and allows iOS to run only on validated Apple devices. </a:t>
            </a:r>
          </a:p>
          <a:p>
            <a:pPr>
              <a:spcBef>
                <a:spcPts val="0"/>
              </a:spcBef>
              <a:buNone/>
            </a:pPr>
            <a:endParaRPr sz="1200">
              <a:solidFill>
                <a:schemeClr val="dk1"/>
              </a:solidFill>
            </a:endParaRPr>
          </a:p>
        </p:txBody>
      </p:sp>
      <p:sp>
        <p:nvSpPr>
          <p:cNvPr id="146" name="Shape 14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3" name="Shape 15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In addition to the hardware encryption features built into iOS devices, Apple uses a technology called Data Protection to further protect data stored in flash memory on the device. Data Protection allows the device to respond to common events such as incoming phone calls, but also enables a high level of encryption for user data. Key system apps, such as Messages, Mail, Calendar, Contacts, Photos, and Health data values use Data Protection by default, and third-party apps installed on iOS 7 or later receive this protection automatically. </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Data Protection is implemented by constructing and managing a hierarchy of keys, and builds on the hardware encryption technologies built into each iOS device. Data Protection is controlled on a per-file basis by assigning each file to a class; accessibility is determined by whether the class keys have been unlocked. </a:t>
            </a:r>
          </a:p>
          <a:p>
            <a:pPr rtl="0">
              <a:spcBef>
                <a:spcPts val="0"/>
              </a:spcBef>
              <a:buNone/>
            </a:pPr>
            <a:endParaRPr/>
          </a:p>
          <a:p>
            <a:pPr rtl="0">
              <a:spcBef>
                <a:spcPts val="0"/>
              </a:spcBef>
              <a:buNone/>
            </a:pPr>
            <a:r>
              <a:rPr lang="en-US"/>
              <a:t>---</a:t>
            </a:r>
          </a:p>
          <a:p>
            <a:pPr rtl="0">
              <a:spcBef>
                <a:spcPts val="0"/>
              </a:spcBef>
              <a:buNone/>
            </a:pPr>
            <a:endParaRPr/>
          </a:p>
          <a:p>
            <a:pPr lvl="0" rtl="0">
              <a:spcBef>
                <a:spcPts val="360"/>
              </a:spcBef>
              <a:buClr>
                <a:schemeClr val="dk1"/>
              </a:buClr>
              <a:buSzPct val="25000"/>
              <a:buFont typeface="Arial"/>
              <a:buNone/>
            </a:pPr>
            <a:r>
              <a:rPr lang="en-US" sz="1200">
                <a:solidFill>
                  <a:schemeClr val="dk1"/>
                </a:solidFill>
              </a:rPr>
              <a:t>Every time a file on the data partition is created, Data Protection creates a new 256-bit key (the “per-file” key) and gives it to the hardware AES engine, which uses the key to encrypt the file as it is written to flash memory using AES CBC mode. The initialization vector (IV) is calculated with the block offset into the file and encrypted with the SHA-1 hash of the per-file key. </a:t>
            </a:r>
          </a:p>
          <a:p>
            <a:pPr lvl="0" rtl="0">
              <a:spcBef>
                <a:spcPts val="360"/>
              </a:spcBef>
              <a:buClr>
                <a:schemeClr val="dk1"/>
              </a:buClr>
              <a:buFont typeface="Arial"/>
              <a:buNone/>
            </a:pPr>
            <a:endParaRPr sz="1200">
              <a:solidFill>
                <a:schemeClr val="dk1"/>
              </a:solidFill>
            </a:endParaRPr>
          </a:p>
          <a:p>
            <a:pPr lvl="0" rtl="0">
              <a:spcBef>
                <a:spcPts val="360"/>
              </a:spcBef>
              <a:buNone/>
            </a:pPr>
            <a:r>
              <a:rPr lang="en-US" sz="1200">
                <a:solidFill>
                  <a:schemeClr val="dk1"/>
                </a:solidFill>
              </a:rPr>
              <a:t>The per-file key is wrapped with one of several class keys, depending on the circumstances under which the file should be accessible. The wrapped per-file key is stored in the file’s metadata.</a:t>
            </a:r>
          </a:p>
          <a:p>
            <a:pPr lvl="0" rtl="0">
              <a:spcBef>
                <a:spcPts val="360"/>
              </a:spcBef>
              <a:buNone/>
            </a:pPr>
            <a:endParaRPr sz="1200">
              <a:solidFill>
                <a:schemeClr val="dk1"/>
              </a:solidFill>
            </a:endParaRPr>
          </a:p>
          <a:p>
            <a:pPr lvl="0" rtl="0">
              <a:spcBef>
                <a:spcPts val="360"/>
              </a:spcBef>
              <a:buNone/>
            </a:pPr>
            <a:r>
              <a:rPr lang="en-US" sz="1200">
                <a:solidFill>
                  <a:schemeClr val="dk1"/>
                </a:solidFill>
              </a:rPr>
              <a:t>---</a:t>
            </a:r>
          </a:p>
          <a:p>
            <a:pPr lvl="0" rtl="0">
              <a:spcBef>
                <a:spcPts val="360"/>
              </a:spcBef>
              <a:buNone/>
            </a:pPr>
            <a:endParaRPr sz="1200">
              <a:solidFill>
                <a:schemeClr val="dk1"/>
              </a:solidFill>
            </a:endParaRPr>
          </a:p>
          <a:p>
            <a:pPr lvl="0" rtl="0">
              <a:spcBef>
                <a:spcPts val="360"/>
              </a:spcBef>
              <a:buNone/>
            </a:pPr>
            <a:r>
              <a:rPr lang="en-US" sz="1200">
                <a:solidFill>
                  <a:schemeClr val="dk1"/>
                </a:solidFill>
              </a:rPr>
              <a:t>When a file is opened, its metadata is decrypted with the file system key, revealing the wrapped per-file key and a notation on which class protects it. The per-file key is unwrapped with the class key, then supplied to the hardware AES engine, which decrypts the file as it is read from flash memory. </a:t>
            </a:r>
          </a:p>
          <a:p>
            <a:pPr lvl="0" rtl="0">
              <a:spcBef>
                <a:spcPts val="360"/>
              </a:spcBef>
              <a:buNone/>
            </a:pPr>
            <a:endParaRPr sz="1200">
              <a:solidFill>
                <a:schemeClr val="dk1"/>
              </a:solidFill>
            </a:endParaRPr>
          </a:p>
          <a:p>
            <a:pPr lvl="0" rtl="0">
              <a:spcBef>
                <a:spcPts val="360"/>
              </a:spcBef>
              <a:buNone/>
            </a:pPr>
            <a:r>
              <a:rPr lang="en-US" sz="1200">
                <a:solidFill>
                  <a:schemeClr val="dk1"/>
                </a:solidFill>
              </a:rPr>
              <a:t>The metadata of all files in the file system is encrypted with a random key, which is created when iOS is first installed or when the device is wiped by a user.</a:t>
            </a:r>
          </a:p>
          <a:p>
            <a:pPr lvl="0" rtl="0">
              <a:spcBef>
                <a:spcPts val="360"/>
              </a:spcBef>
              <a:buNone/>
            </a:pPr>
            <a:endParaRPr sz="1200">
              <a:solidFill>
                <a:schemeClr val="dk1"/>
              </a:solidFill>
            </a:endParaRPr>
          </a:p>
          <a:p>
            <a:pPr lvl="0" rtl="0">
              <a:spcBef>
                <a:spcPts val="360"/>
              </a:spcBef>
              <a:buNone/>
            </a:pPr>
            <a:r>
              <a:rPr lang="en-US" sz="1200">
                <a:solidFill>
                  <a:schemeClr val="dk1"/>
                </a:solidFill>
              </a:rPr>
              <a:t>----</a:t>
            </a:r>
          </a:p>
          <a:p>
            <a:pPr lvl="0" rtl="0">
              <a:spcBef>
                <a:spcPts val="360"/>
              </a:spcBef>
              <a:buNone/>
            </a:pPr>
            <a:endParaRPr sz="1200">
              <a:solidFill>
                <a:schemeClr val="dk1"/>
              </a:solidFill>
            </a:endParaRPr>
          </a:p>
          <a:p>
            <a:pPr lvl="0" rtl="0">
              <a:spcBef>
                <a:spcPts val="360"/>
              </a:spcBef>
              <a:buNone/>
            </a:pPr>
            <a:r>
              <a:rPr lang="en-US" sz="1200">
                <a:solidFill>
                  <a:schemeClr val="dk1"/>
                </a:solidFill>
              </a:rPr>
              <a:t>The content of a file is encrypted with a per-file key, which is wrapped with a class key and stored in a file’s metadata, which is in turn encrypted with the file system key. The class key is protected with the hardware UID and, for some classes, the user’s passcode. </a:t>
            </a:r>
          </a:p>
          <a:p>
            <a:pPr lvl="0" rtl="0">
              <a:spcBef>
                <a:spcPts val="360"/>
              </a:spcBef>
              <a:buNone/>
            </a:pPr>
            <a:endParaRPr sz="1200">
              <a:solidFill>
                <a:schemeClr val="dk1"/>
              </a:solidFill>
            </a:endParaRPr>
          </a:p>
          <a:p>
            <a:pPr lvl="0" rtl="0">
              <a:spcBef>
                <a:spcPts val="360"/>
              </a:spcBef>
              <a:buNone/>
            </a:pPr>
            <a:r>
              <a:rPr lang="en-US" sz="1200">
                <a:solidFill>
                  <a:schemeClr val="dk1"/>
                </a:solidFill>
              </a:rPr>
              <a:t>This hierarchy provides both flexibility and performance. For example, changing a file’s class only requires rewrapping its per-file key, and a change of passcode just rewraps the class key. </a:t>
            </a:r>
          </a:p>
          <a:p>
            <a:pPr lvl="0" rtl="0">
              <a:spcBef>
                <a:spcPts val="360"/>
              </a:spcBef>
              <a:buNone/>
            </a:pPr>
            <a:endParaRPr sz="1200">
              <a:solidFill>
                <a:schemeClr val="dk1"/>
              </a:solidFill>
            </a:endParaRPr>
          </a:p>
          <a:p>
            <a:pPr lvl="0">
              <a:spcBef>
                <a:spcPts val="360"/>
              </a:spcBef>
              <a:buClr>
                <a:schemeClr val="dk1"/>
              </a:buClr>
              <a:buFont typeface="Arial"/>
              <a:buNone/>
            </a:pPr>
            <a:endParaRPr sz="1200">
              <a:solidFill>
                <a:schemeClr val="dk1"/>
              </a:solidFill>
            </a:endParaRPr>
          </a:p>
        </p:txBody>
      </p:sp>
      <p:sp>
        <p:nvSpPr>
          <p:cNvPr id="154" name="Shape 15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sz="1200">
                <a:solidFill>
                  <a:schemeClr val="dk1"/>
                </a:solidFill>
              </a:rPr>
              <a:t>1. F. 2. T. 3. F</a:t>
            </a:r>
          </a:p>
        </p:txBody>
      </p:sp>
      <p:sp>
        <p:nvSpPr>
          <p:cNvPr id="166" name="Shape 16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3" name="Shape 1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Once the iOS kernel has started, it controls which user processes and apps can be run.  </a:t>
            </a:r>
          </a:p>
          <a:p>
            <a:pPr lvl="0" rtl="0">
              <a:spcBef>
                <a:spcPts val="360"/>
              </a:spcBef>
              <a:buClr>
                <a:schemeClr val="dk1"/>
              </a:buClr>
              <a:buSzPct val="25000"/>
              <a:buFont typeface="Arial"/>
              <a:buNone/>
            </a:pPr>
            <a:r>
              <a:rPr lang="en-US" sz="1200">
                <a:solidFill>
                  <a:schemeClr val="dk1"/>
                </a:solidFill>
              </a:rPr>
              <a:t>To ensure that all apps come from a known and approved source and have not been tampered with, iOS requires that all executable code be signed using an </a:t>
            </a:r>
          </a:p>
          <a:p>
            <a:pPr lvl="0" rtl="0">
              <a:spcBef>
                <a:spcPts val="360"/>
              </a:spcBef>
              <a:buClr>
                <a:schemeClr val="dk1"/>
              </a:buClr>
              <a:buSzPct val="25000"/>
              <a:buFont typeface="Arial"/>
              <a:buNone/>
            </a:pPr>
            <a:r>
              <a:rPr lang="en-US" sz="1200">
                <a:solidFill>
                  <a:schemeClr val="dk1"/>
                </a:solidFill>
              </a:rPr>
              <a:t>Apple-issued certificate. Apps provided with the device, like Mail and Safari, are signed by Apple. Third-party apps must also be validated and signed using an </a:t>
            </a:r>
          </a:p>
          <a:p>
            <a:pPr lvl="0" rtl="0">
              <a:spcBef>
                <a:spcPts val="360"/>
              </a:spcBef>
              <a:buClr>
                <a:schemeClr val="dk1"/>
              </a:buClr>
              <a:buSzPct val="25000"/>
              <a:buFont typeface="Arial"/>
              <a:buNone/>
            </a:pPr>
            <a:r>
              <a:rPr lang="en-US" sz="1200">
                <a:solidFill>
                  <a:schemeClr val="dk1"/>
                </a:solidFill>
              </a:rPr>
              <a:t>Apple-issued certificate. Mandatory code signing extends the concept of chain of trust from the OS to apps, and prevents third-party apps from loading unsigned code resources or using self- modifying code. </a:t>
            </a:r>
          </a:p>
          <a:p>
            <a:pPr lvl="0" rtl="0">
              <a:spcBef>
                <a:spcPts val="360"/>
              </a:spcBef>
              <a:buClr>
                <a:schemeClr val="dk1"/>
              </a:buClr>
              <a:buFont typeface="Arial"/>
              <a:buNone/>
            </a:pPr>
            <a:endParaRPr sz="1200">
              <a:solidFill>
                <a:schemeClr val="dk1"/>
              </a:solidFill>
            </a:endParaRPr>
          </a:p>
          <a:p>
            <a:pPr>
              <a:spcBef>
                <a:spcPts val="0"/>
              </a:spcBef>
              <a:buNone/>
            </a:pPr>
            <a:endParaRPr/>
          </a:p>
        </p:txBody>
      </p:sp>
      <p:sp>
        <p:nvSpPr>
          <p:cNvPr id="174" name="Shape 1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1" name="Shape 18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91666"/>
              <a:buFont typeface="Arial"/>
              <a:buNone/>
            </a:pPr>
            <a:r>
              <a:rPr lang="en-US" sz="1200">
                <a:solidFill>
                  <a:schemeClr val="dk1"/>
                </a:solidFill>
              </a:rPr>
              <a:t>At runtime, code signature checks of all executable memory pages are made as they are loaded to ensure that an app has not been modified since it was installed or last updated. </a:t>
            </a:r>
          </a:p>
          <a:p>
            <a:pPr>
              <a:spcBef>
                <a:spcPts val="0"/>
              </a:spcBef>
              <a:buNone/>
            </a:pPr>
            <a:endParaRPr/>
          </a:p>
        </p:txBody>
      </p:sp>
      <p:sp>
        <p:nvSpPr>
          <p:cNvPr id="182" name="Shape 18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9" name="Shape 18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In order to develop and install apps on iOS devices, developers must register with Apple and join the iOS Developer Program. The real-world identity of each developer, whether an individual or a business, is verified by Apple before their certificate is issued. This certificate enables developers to sign apps and submit them to the App Store for distribution. As a result, all apps in the App Store have been submitted by an identifiable person or organization, serving as a deterrent to the creation of malicious apps. They have also been reviewed by Apple to ensure they operate as described and don’t contain obvious bugs or other problems. </a:t>
            </a:r>
          </a:p>
        </p:txBody>
      </p:sp>
      <p:sp>
        <p:nvSpPr>
          <p:cNvPr id="190" name="Shape 19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 name="Shape 2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25000"/>
              <a:buFont typeface="Arial"/>
              <a:buNone/>
            </a:pPr>
            <a:r>
              <a:rPr lang="en-US" sz="1200">
                <a:solidFill>
                  <a:schemeClr val="dk1"/>
                </a:solidFill>
              </a:rPr>
              <a:t>A typical use of WiFi is to allow personal computers, or devices enabled with WiFi, in a locale, such as a home, to access the Internet through the Access Point (or, AP). The AP connects to these devices wirelessly and connects to the Internet via physical wiring, such as to a router provided by the Internet Service Provider. </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Devices in a locale can also connect to each other wirelessly through the AP. </a:t>
            </a:r>
          </a:p>
          <a:p>
            <a:pPr>
              <a:spcBef>
                <a:spcPts val="0"/>
              </a:spcBef>
              <a:buNone/>
            </a:pPr>
            <a:endParaRPr/>
          </a:p>
        </p:txBody>
      </p:sp>
      <p:sp>
        <p:nvSpPr>
          <p:cNvPr id="30" name="Shape 3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sz="1200">
                <a:solidFill>
                  <a:schemeClr val="dk1"/>
                </a:solidFill>
              </a:rPr>
              <a:t>In 2013 researchers here at Georgia Tech were able to bypass Apple’s App store security. What method did they use?</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Clr>
                <a:schemeClr val="dk1"/>
              </a:buClr>
              <a:buSzPct val="91666"/>
              <a:buFont typeface="Arial"/>
              <a:buNone/>
            </a:pPr>
            <a:r>
              <a:rPr lang="en-US" sz="1200">
                <a:solidFill>
                  <a:schemeClr val="dk1"/>
                </a:solidFill>
              </a:rPr>
              <a:t>In the spirit of full disclosure, I was one of the researchers. A link to an article about the research can be found in the instructor’s notes.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Correct answer, an app was uploaded that morphed into malware. </a:t>
            </a:r>
          </a:p>
        </p:txBody>
      </p:sp>
      <p:sp>
        <p:nvSpPr>
          <p:cNvPr id="203" name="Shape 2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0" name="Shape 2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Once an app is verified to be from an approved source, iOS enforces security measures designed to prevent it from compromising other apps or the rest of the system. </a:t>
            </a:r>
          </a:p>
          <a:p>
            <a:pPr lvl="0" rtl="0">
              <a:spcBef>
                <a:spcPts val="360"/>
              </a:spcBef>
              <a:buClr>
                <a:schemeClr val="dk1"/>
              </a:buClr>
              <a:buFont typeface="Arial"/>
              <a:buNone/>
            </a:pPr>
            <a:endParaRPr sz="1200">
              <a:solidFill>
                <a:schemeClr val="dk1"/>
              </a:solidFill>
            </a:endParaRPr>
          </a:p>
          <a:p>
            <a:pPr lvl="0" rtl="0">
              <a:spcBef>
                <a:spcPts val="360"/>
              </a:spcBef>
              <a:buNone/>
            </a:pPr>
            <a:r>
              <a:rPr lang="en-US" sz="1200">
                <a:solidFill>
                  <a:schemeClr val="dk1"/>
                </a:solidFill>
              </a:rPr>
              <a:t>All third-party apps are “sandboxed,” so they are restricted from accessing files stored by other apps or from making changes to the device. This prevents apps from gathering or modifying information stored by other apps. Each app has a unique home directory for its files, which is randomly assigned when the app is installed. If a third-party app needs to access information other than its own, it does so only by using services explicitly provided by iOS.</a:t>
            </a:r>
          </a:p>
          <a:p>
            <a:pPr lvl="0" rtl="0">
              <a:spcBef>
                <a:spcPts val="360"/>
              </a:spcBef>
              <a:buNone/>
            </a:pPr>
            <a:endParaRPr sz="1200">
              <a:solidFill>
                <a:schemeClr val="dk1"/>
              </a:solidFill>
            </a:endParaRPr>
          </a:p>
          <a:p>
            <a:pPr lvl="0" rtl="0">
              <a:spcBef>
                <a:spcPts val="360"/>
              </a:spcBef>
              <a:buNone/>
            </a:pPr>
            <a:r>
              <a:rPr lang="en-US" sz="1200">
                <a:solidFill>
                  <a:schemeClr val="dk1"/>
                </a:solidFill>
              </a:rPr>
              <a:t>----</a:t>
            </a:r>
          </a:p>
          <a:p>
            <a:pPr lvl="0" rtl="0">
              <a:spcBef>
                <a:spcPts val="360"/>
              </a:spcBef>
              <a:buNone/>
            </a:pPr>
            <a:endParaRPr sz="1200">
              <a:solidFill>
                <a:schemeClr val="dk1"/>
              </a:solidFill>
            </a:endParaRPr>
          </a:p>
          <a:p>
            <a:pPr lvl="0" rtl="0">
              <a:spcBef>
                <a:spcPts val="360"/>
              </a:spcBef>
              <a:buNone/>
            </a:pPr>
            <a:r>
              <a:rPr lang="en-US" sz="1200">
                <a:solidFill>
                  <a:schemeClr val="dk1"/>
                </a:solidFill>
              </a:rPr>
              <a:t>System files and resources are also shielded from the user’s apps. The majority of iOS runs as the non-privileged user “mobile,” as do all third-party apps. </a:t>
            </a:r>
          </a:p>
          <a:p>
            <a:pPr lvl="0">
              <a:spcBef>
                <a:spcPts val="360"/>
              </a:spcBef>
              <a:buClr>
                <a:schemeClr val="dk1"/>
              </a:buClr>
              <a:buSzPct val="25000"/>
              <a:buFont typeface="Arial"/>
              <a:buNone/>
            </a:pPr>
            <a:r>
              <a:rPr lang="en-US" sz="1200">
                <a:solidFill>
                  <a:schemeClr val="dk1"/>
                </a:solidFill>
              </a:rPr>
              <a:t>The entire OS partition is mounted as read-only. Unnecessary tools, such as remote login services, aren’t included in the system software, and APIs do not allow apps to escalate their own privileges to modify other apps or iOS itself. </a:t>
            </a:r>
          </a:p>
        </p:txBody>
      </p:sp>
      <p:sp>
        <p:nvSpPr>
          <p:cNvPr id="211" name="Shape 2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 name="Shape 21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Address space layout randomization (ASLR) protects against the exploitation of memory corruption bugs. Built-in apps use ASLR to ensure that all memory regions are randomized upon launch. Randomly arranging the memory addresses of executable code, system libraries, and related programming constructs reduces the likelihood of many sophisticated exploits. For example, a return-to-libc attack attempts to trick a device into executing malicious code by manipulating memory addresses of the stack and system libraries. </a:t>
            </a:r>
          </a:p>
          <a:p>
            <a:pPr lvl="0" rtl="0">
              <a:spcBef>
                <a:spcPts val="360"/>
              </a:spcBef>
              <a:buClr>
                <a:schemeClr val="dk1"/>
              </a:buClr>
              <a:buFont typeface="Arial"/>
              <a:buNone/>
            </a:pPr>
            <a:endParaRPr sz="1200">
              <a:solidFill>
                <a:schemeClr val="dk1"/>
              </a:solidFill>
            </a:endParaRPr>
          </a:p>
          <a:p>
            <a:pPr>
              <a:spcBef>
                <a:spcPts val="0"/>
              </a:spcBef>
              <a:buNone/>
            </a:pPr>
            <a:endParaRPr/>
          </a:p>
        </p:txBody>
      </p:sp>
      <p:sp>
        <p:nvSpPr>
          <p:cNvPr id="219" name="Shape 21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3" name="Shape 23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Clr>
                <a:schemeClr val="dk1"/>
              </a:buClr>
              <a:buSzPct val="91666"/>
              <a:buFont typeface="Arial"/>
              <a:buNone/>
            </a:pPr>
            <a:r>
              <a:rPr lang="en-US" sz="1200">
                <a:solidFill>
                  <a:schemeClr val="dk1"/>
                </a:solidFill>
              </a:rPr>
              <a:t>In June 2015 researchers discovered a major security flaw in the iOS X.. </a:t>
            </a:r>
          </a:p>
          <a:p>
            <a:pPr lvl="0" rtl="0">
              <a:spcBef>
                <a:spcPts val="0"/>
              </a:spcBef>
              <a:buClr>
                <a:schemeClr val="dk1"/>
              </a:buClr>
              <a:buSzPct val="91666"/>
              <a:buFont typeface="Arial"/>
              <a:buNone/>
            </a:pPr>
            <a:r>
              <a:rPr lang="en-US" sz="1200">
                <a:solidFill>
                  <a:schemeClr val="dk1"/>
                </a:solidFill>
              </a:rPr>
              <a:t>Based on what we have discussed so far, select areas where you think weaknesses were exploited.</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Clr>
                <a:schemeClr val="dk1"/>
              </a:buClr>
              <a:buSzPct val="91666"/>
              <a:buFont typeface="Arial"/>
              <a:buNone/>
            </a:pPr>
            <a:r>
              <a:rPr lang="en-US" sz="1200">
                <a:solidFill>
                  <a:schemeClr val="dk1"/>
                </a:solidFill>
              </a:rPr>
              <a:t>Correct answer -- all of the above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The link in the instructor notes point to a paper on this topic.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Researchers will able to upload malware to the Apple app store, shattering the notion that the app store was totally secure.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The app was able to bypass Sandbox security and access the keychain.</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It was also able to hijack browser extension and delete passwords. The app then collected the passwords when the user re-entered them. </a:t>
            </a:r>
          </a:p>
          <a:p>
            <a:pPr lvl="0" rtl="0">
              <a:spcBef>
                <a:spcPts val="0"/>
              </a:spcBef>
              <a:buNone/>
            </a:pPr>
            <a:endParaRPr sz="1200">
              <a:solidFill>
                <a:schemeClr val="dk1"/>
              </a:solidFill>
            </a:endParaRPr>
          </a:p>
        </p:txBody>
      </p:sp>
      <p:sp>
        <p:nvSpPr>
          <p:cNvPr id="234" name="Shape 23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0" name="Shape 24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Further protection is provided by iOS using ARM’s Execute Never (XN) feature, which marks memory pages as non-executable. Memory pages marked as both writable and executable can be used only by apps under tightly controlled conditions: The kernel checks for the presence of the Apple-only dynamic code-signing entitlement. </a:t>
            </a:r>
          </a:p>
          <a:p>
            <a:pPr lvl="0" rtl="0">
              <a:spcBef>
                <a:spcPts val="360"/>
              </a:spcBef>
              <a:buClr>
                <a:schemeClr val="dk1"/>
              </a:buClr>
              <a:buFont typeface="Arial"/>
              <a:buNone/>
            </a:pPr>
            <a:endParaRPr sz="1200">
              <a:solidFill>
                <a:schemeClr val="dk1"/>
              </a:solidFill>
            </a:endParaRPr>
          </a:p>
          <a:p>
            <a:pPr>
              <a:spcBef>
                <a:spcPts val="0"/>
              </a:spcBef>
              <a:buNone/>
            </a:pPr>
            <a:endParaRPr/>
          </a:p>
        </p:txBody>
      </p:sp>
      <p:sp>
        <p:nvSpPr>
          <p:cNvPr id="241" name="Shape 24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8" name="Shape 24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360"/>
              </a:spcBef>
              <a:buNone/>
            </a:pPr>
            <a:r>
              <a:rPr lang="en-US" sz="1200"/>
              <a:t>This feature prevents code-injection attacks where memory-based exploit such a buffer-overflow is used to write malicious code on stack or in memory and force execution to jump to the malicious code. W^X means that if a page is writable, meaning that new data or code can be written on the memory page, then this page is not executable.</a:t>
            </a:r>
          </a:p>
          <a:p>
            <a:pPr>
              <a:spcBef>
                <a:spcPts val="0"/>
              </a:spcBef>
              <a:buNone/>
            </a:pPr>
            <a:endParaRPr/>
          </a:p>
        </p:txBody>
      </p:sp>
      <p:sp>
        <p:nvSpPr>
          <p:cNvPr id="249" name="Shape 24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6" name="Shape 25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To prevent unauthorized use of a device, a user can use passcodes and touch ID.</a:t>
            </a:r>
          </a:p>
          <a:p>
            <a:pPr lvl="0" rtl="0">
              <a:spcBef>
                <a:spcPts val="360"/>
              </a:spcBef>
              <a:buClr>
                <a:schemeClr val="dk1"/>
              </a:buClr>
              <a:buSzPct val="25000"/>
              <a:buFont typeface="Arial"/>
              <a:buNone/>
            </a:pPr>
            <a:r>
              <a:rPr lang="en-US" sz="1200">
                <a:solidFill>
                  <a:schemeClr val="dk1"/>
                </a:solidFill>
              </a:rPr>
              <a:t>Touch ID is the fingerprint sensing system that makes secure access to the device faster and easier. </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By setting up a device passcode, the user automatically enables Data Protection. </a:t>
            </a:r>
          </a:p>
          <a:p>
            <a:pPr lvl="0" rtl="0">
              <a:spcBef>
                <a:spcPts val="360"/>
              </a:spcBef>
              <a:buClr>
                <a:schemeClr val="dk1"/>
              </a:buClr>
              <a:buSzPct val="25000"/>
              <a:buFont typeface="Arial"/>
              <a:buNone/>
            </a:pPr>
            <a:r>
              <a:rPr lang="en-US" sz="1200">
                <a:solidFill>
                  <a:schemeClr val="dk1"/>
                </a:solidFill>
              </a:rPr>
              <a:t>iOS supports four-digit and arbitrary-length alphanumeric passcodes. </a:t>
            </a:r>
          </a:p>
          <a:p>
            <a:pPr lvl="0" rtl="0">
              <a:spcBef>
                <a:spcPts val="360"/>
              </a:spcBef>
              <a:buClr>
                <a:schemeClr val="dk1"/>
              </a:buClr>
              <a:buFont typeface="Arial"/>
              <a:buNone/>
            </a:pPr>
            <a:endParaRPr sz="1200">
              <a:solidFill>
                <a:schemeClr val="dk1"/>
              </a:solidFill>
            </a:endParaRPr>
          </a:p>
          <a:p>
            <a:pPr lvl="0">
              <a:spcBef>
                <a:spcPts val="360"/>
              </a:spcBef>
              <a:buClr>
                <a:schemeClr val="dk1"/>
              </a:buClr>
              <a:buSzPct val="25000"/>
              <a:buFont typeface="Arial"/>
              <a:buNone/>
            </a:pPr>
            <a:r>
              <a:rPr lang="en-US" sz="1200">
                <a:solidFill>
                  <a:schemeClr val="dk1"/>
                </a:solidFill>
              </a:rPr>
              <a:t>To further discourage brute-force passcode attacks, the iOS interface enforces escalating time delays after the entry of an invalid passcode at the Lock screen. Users can choose to have the device automatically wiped if the passcode is entered incorrectly after 10 consecutive attempts. </a:t>
            </a:r>
          </a:p>
        </p:txBody>
      </p:sp>
      <p:sp>
        <p:nvSpPr>
          <p:cNvPr id="257" name="Shape 25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8" name="Shape 26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sz="1200">
                <a:solidFill>
                  <a:schemeClr val="dk1"/>
                </a:solidFill>
              </a:rPr>
              <a:t>Answers: 1. T. 2. T. 3. F</a:t>
            </a:r>
          </a:p>
        </p:txBody>
      </p:sp>
      <p:sp>
        <p:nvSpPr>
          <p:cNvPr id="269" name="Shape 26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5" name="Shape 27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Here is the overview of the architecture of Android, which is based on Linux.</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Android is implemented in the form of a software stack architecture consisting of a Linux kernel, a runtime environment and corresponding libraries, an application framework and a set of applications.  </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Applications are predominantly written in Java and run within individual instances of the Dalvik virtual machine. The key goals of the Android architecture are performance and efficiency, both in application execution and in the implementation of reuse in application design.</a:t>
            </a:r>
          </a:p>
          <a:p>
            <a:pPr lvl="0" rtl="0">
              <a:spcBef>
                <a:spcPts val="360"/>
              </a:spcBef>
              <a:buClr>
                <a:schemeClr val="dk1"/>
              </a:buClr>
              <a:buFont typeface="Arial"/>
              <a:buNone/>
            </a:pPr>
            <a:endParaRPr sz="1200">
              <a:solidFill>
                <a:schemeClr val="dk1"/>
              </a:solidFill>
            </a:endParaRPr>
          </a:p>
          <a:p>
            <a:pPr rtl="0">
              <a:spcBef>
                <a:spcPts val="0"/>
              </a:spcBef>
              <a:buNone/>
            </a:pPr>
            <a:endParaRPr/>
          </a:p>
          <a:p>
            <a:pPr rtl="0">
              <a:spcBef>
                <a:spcPts val="0"/>
              </a:spcBef>
              <a:buNone/>
            </a:pPr>
            <a:r>
              <a:rPr lang="en-US"/>
              <a:t>----</a:t>
            </a:r>
          </a:p>
          <a:p>
            <a:pPr rtl="0">
              <a:spcBef>
                <a:spcPts val="0"/>
              </a:spcBef>
              <a:buNone/>
            </a:pPr>
            <a:endParaRPr/>
          </a:p>
          <a:p>
            <a:pPr rtl="0">
              <a:spcBef>
                <a:spcPts val="0"/>
              </a:spcBef>
              <a:buNone/>
            </a:pPr>
            <a:endParaRPr/>
          </a:p>
          <a:p>
            <a:pPr rtl="0">
              <a:spcBef>
                <a:spcPts val="0"/>
              </a:spcBef>
              <a:buNone/>
            </a:pPr>
            <a:r>
              <a:rPr lang="en-US" sz="1200">
                <a:solidFill>
                  <a:schemeClr val="dk1"/>
                </a:solidFill>
              </a:rPr>
              <a:t>At the lowest level is the Linux kernel. It provides a level of abstraction between device hardware and the upper layer of the Android software stack.</a:t>
            </a:r>
          </a:p>
          <a:p>
            <a:pPr rtl="0">
              <a:spcBef>
                <a:spcPts val="0"/>
              </a:spcBef>
              <a:buNone/>
            </a:pPr>
            <a:endParaRPr sz="1200">
              <a:solidFill>
                <a:schemeClr val="dk1"/>
              </a:solidFill>
            </a:endParaRPr>
          </a:p>
          <a:p>
            <a:pPr rtl="0">
              <a:spcBef>
                <a:spcPts val="0"/>
              </a:spcBef>
              <a:buNone/>
            </a:pPr>
            <a:r>
              <a:rPr lang="en-US" sz="1200">
                <a:solidFill>
                  <a:schemeClr val="dk1"/>
                </a:solidFill>
              </a:rPr>
              <a:t>----</a:t>
            </a:r>
          </a:p>
          <a:p>
            <a:pPr rtl="0">
              <a:spcBef>
                <a:spcPts val="0"/>
              </a:spcBef>
              <a:buNone/>
            </a:pPr>
            <a:endParaRPr sz="1200">
              <a:solidFill>
                <a:schemeClr val="dk1"/>
              </a:solidFill>
            </a:endParaRPr>
          </a:p>
          <a:p>
            <a:pPr lvl="0" rtl="0">
              <a:spcBef>
                <a:spcPts val="360"/>
              </a:spcBef>
              <a:buClr>
                <a:srgbClr val="000000"/>
              </a:buClr>
              <a:buSzPct val="25000"/>
              <a:buFont typeface="Arial"/>
              <a:buNone/>
            </a:pPr>
            <a:r>
              <a:rPr lang="en-US" sz="1200"/>
              <a:t>Each application running on an Android device runs its own instance of the Dalvik virtual machine (VM). Programs are commonly written in </a:t>
            </a:r>
            <a:r>
              <a:rPr lang="en-US" sz="1200" u="sng">
                <a:hlinkClick r:id="rId3"/>
              </a:rPr>
              <a:t>Java</a:t>
            </a:r>
            <a:r>
              <a:rPr lang="en-US" sz="1200"/>
              <a:t> and compiled to </a:t>
            </a:r>
            <a:r>
              <a:rPr lang="en-US" sz="1200" u="sng">
                <a:hlinkClick r:id="rId4"/>
              </a:rPr>
              <a:t>bytecode</a:t>
            </a:r>
            <a:r>
              <a:rPr lang="en-US" sz="1200"/>
              <a:t> for the </a:t>
            </a:r>
            <a:r>
              <a:rPr lang="en-US" sz="1200" u="sng">
                <a:hlinkClick r:id="rId5"/>
              </a:rPr>
              <a:t>Java virtual machine</a:t>
            </a:r>
            <a:r>
              <a:rPr lang="en-US" sz="1200"/>
              <a:t>, which is then translated to Dalvik bytecode. The compact Dalvik Executable format is designed for systems such as smartphones that are constrained in terms of </a:t>
            </a:r>
            <a:r>
              <a:rPr lang="en-US" sz="1200" u="sng">
                <a:hlinkClick r:id="rId6"/>
              </a:rPr>
              <a:t>memory</a:t>
            </a:r>
            <a:r>
              <a:rPr lang="en-US" sz="1200"/>
              <a:t> and </a:t>
            </a:r>
            <a:r>
              <a:rPr lang="en-US" sz="1200" u="sng">
                <a:hlinkClick r:id="rId7"/>
              </a:rPr>
              <a:t>processor</a:t>
            </a:r>
            <a:r>
              <a:rPr lang="en-US" sz="1200"/>
              <a:t> speed.</a:t>
            </a:r>
          </a:p>
          <a:p>
            <a:pPr lvl="0" rtl="0">
              <a:spcBef>
                <a:spcPts val="360"/>
              </a:spcBef>
              <a:buNone/>
            </a:pPr>
            <a:endParaRPr sz="1200"/>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a:t>
            </a:r>
          </a:p>
          <a:p>
            <a:pPr rtl="0">
              <a:spcBef>
                <a:spcPts val="360"/>
              </a:spcBef>
              <a:buNone/>
            </a:pPr>
            <a:endParaRPr sz="1200"/>
          </a:p>
          <a:p>
            <a:pPr lvl="0" rtl="0">
              <a:spcBef>
                <a:spcPts val="360"/>
              </a:spcBef>
              <a:buClr>
                <a:srgbClr val="000000"/>
              </a:buClr>
              <a:buSzPct val="25000"/>
              <a:buFont typeface="Arial"/>
              <a:buNone/>
            </a:pPr>
            <a:r>
              <a:rPr lang="en-US" sz="1200"/>
              <a:t>The Android Core libraries are Java-based libraries for application development, e.g., for web browsing, data access and database queries, graphics rendering, etc.</a:t>
            </a:r>
          </a:p>
          <a:p>
            <a:pPr lvl="0" rtl="0">
              <a:spcBef>
                <a:spcPts val="360"/>
              </a:spcBef>
              <a:buClr>
                <a:srgbClr val="000000"/>
              </a:buClr>
              <a:buFont typeface="Arial"/>
              <a:buNone/>
            </a:pPr>
            <a:endParaRPr sz="1200"/>
          </a:p>
          <a:p>
            <a:pPr lvl="0" rtl="0">
              <a:spcBef>
                <a:spcPts val="360"/>
              </a:spcBef>
              <a:buClr>
                <a:srgbClr val="000000"/>
              </a:buClr>
              <a:buSzPct val="25000"/>
              <a:buFont typeface="Arial"/>
              <a:buNone/>
            </a:pPr>
            <a:r>
              <a:rPr lang="en-US" sz="1200"/>
              <a:t>The Android Core libraries do not actually perform much of the actual work and are, in fact, essentially Java “wrappers” around a set of C/C++ based libraries. When making calls, for example, to the android.opengl library to draw 3D graphics on the device display, the library actually ultimately makes calls to the OpenGL ES C++ library which, in turn, works with the underlying Linux kernel to perform the drawing tasks.</a:t>
            </a:r>
          </a:p>
          <a:p>
            <a:pPr lvl="0" rtl="0">
              <a:spcBef>
                <a:spcPts val="360"/>
              </a:spcBef>
              <a:buNone/>
            </a:pPr>
            <a:r>
              <a:rPr lang="en-US" sz="1200"/>
              <a:t>C/C++ libraries are included to fulfill a wide and diverse range of functions including 2D and 3D graphics drawing, Secure Sockets Layer (SSL) communication, SQLite database management, audio and video playback, bitmap and vector font rendering, display subsystem and graphic layer management and an implementation of the standard C system library (libc).</a:t>
            </a:r>
          </a:p>
          <a:p>
            <a:pPr lvl="0" rtl="0">
              <a:spcBef>
                <a:spcPts val="360"/>
              </a:spcBef>
              <a:buNone/>
            </a:pPr>
            <a:endParaRPr sz="1200"/>
          </a:p>
          <a:p>
            <a:pPr lvl="0" rtl="0">
              <a:spcBef>
                <a:spcPts val="0"/>
              </a:spcBef>
              <a:buClr>
                <a:schemeClr val="dk1"/>
              </a:buClr>
              <a:buFont typeface="Arial"/>
              <a:buNone/>
            </a:pPr>
            <a:endParaRPr sz="1200">
              <a:solidFill>
                <a:schemeClr val="dk1"/>
              </a:solidFill>
            </a:endParaRPr>
          </a:p>
          <a:p>
            <a:pPr lvl="0" rtl="0">
              <a:spcBef>
                <a:spcPts val="0"/>
              </a:spcBef>
              <a:buNone/>
            </a:pPr>
            <a:r>
              <a:rPr lang="en-US" sz="1200">
                <a:solidFill>
                  <a:schemeClr val="dk1"/>
                </a:solidFill>
              </a:rPr>
              <a:t>----</a:t>
            </a:r>
          </a:p>
          <a:p>
            <a:pPr lvl="0" rtl="0">
              <a:spcBef>
                <a:spcPts val="0"/>
              </a:spcBef>
              <a:buClr>
                <a:schemeClr val="dk1"/>
              </a:buClr>
              <a:buFont typeface="Arial"/>
              <a:buNone/>
            </a:pPr>
            <a:endParaRPr sz="1200">
              <a:solidFill>
                <a:schemeClr val="dk1"/>
              </a:solidFill>
            </a:endParaRPr>
          </a:p>
          <a:p>
            <a:pPr lvl="0" rtl="0">
              <a:spcBef>
                <a:spcPts val="360"/>
              </a:spcBef>
              <a:buClr>
                <a:srgbClr val="000000"/>
              </a:buClr>
              <a:buSzPct val="25000"/>
              <a:buFont typeface="Arial"/>
              <a:buNone/>
            </a:pPr>
            <a:r>
              <a:rPr lang="en-US" sz="1200"/>
              <a:t>The Application Framework is a set of services that collectively form the environment in which Android applications run and are managed. This framework implements the concept that Android applications are constructed from reusable, interchangeable and replaceable components. This concept is taken a step further in that an application is also able to publish its capabilities along with any corresponding data so that they can be found and reused by other applications.</a:t>
            </a:r>
          </a:p>
          <a:p>
            <a:pPr lvl="0" rtl="0">
              <a:spcBef>
                <a:spcPts val="360"/>
              </a:spcBef>
              <a:buNone/>
            </a:pPr>
            <a:endParaRPr sz="1200"/>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a:t>
            </a:r>
          </a:p>
          <a:p>
            <a:pPr rtl="0">
              <a:spcBef>
                <a:spcPts val="360"/>
              </a:spcBef>
              <a:buNone/>
            </a:pPr>
            <a:endParaRPr sz="1200"/>
          </a:p>
          <a:p>
            <a:pPr lvl="0" rtl="0">
              <a:spcBef>
                <a:spcPts val="360"/>
              </a:spcBef>
              <a:buClr>
                <a:srgbClr val="000000"/>
              </a:buClr>
              <a:buSzPct val="25000"/>
              <a:buFont typeface="Arial"/>
              <a:buNone/>
            </a:pPr>
            <a:r>
              <a:rPr lang="en-US" sz="1200"/>
              <a:t>Located at the top of the Android software stack are the applications. These comprise both the native applications provided with the particular Android implementation (for example web browser and email applications) and the third party applications installed by the user after purchasing the device.</a:t>
            </a:r>
          </a:p>
          <a:p>
            <a:pPr rtl="0">
              <a:spcBef>
                <a:spcPts val="360"/>
              </a:spcBef>
              <a:buNone/>
            </a:pPr>
            <a:endParaRPr sz="1200"/>
          </a:p>
          <a:p>
            <a:pPr rtl="0">
              <a:spcBef>
                <a:spcPts val="360"/>
              </a:spcBef>
              <a:buNone/>
            </a:pPr>
            <a:endParaRPr sz="1200"/>
          </a:p>
          <a:p>
            <a:pPr>
              <a:spcBef>
                <a:spcPts val="0"/>
              </a:spcBef>
              <a:buNone/>
            </a:pPr>
            <a:endParaRPr sz="1200">
              <a:solidFill>
                <a:schemeClr val="dk1"/>
              </a:solidFill>
            </a:endParaRPr>
          </a:p>
        </p:txBody>
      </p:sp>
      <p:sp>
        <p:nvSpPr>
          <p:cNvPr id="276" name="Shape 27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3" name="Shape 28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Running applications in virtual machines provides a number of advantages. Firstly, applications are essentially sandboxed, in that they cannot detrimentally interfere (intentionally or otherwise) with the operating system or other applications, nor can they directly access the device hardware. Secondly, this enforced level of abstraction makes applications platform neutral in that they are never tied to any specific hardware.</a:t>
            </a:r>
          </a:p>
          <a:p>
            <a:pPr lvl="0" rtl="0">
              <a:spcBef>
                <a:spcPts val="360"/>
              </a:spcBef>
              <a:buClr>
                <a:schemeClr val="dk1"/>
              </a:buClr>
              <a:buSzPct val="25000"/>
              <a:buFont typeface="Arial"/>
              <a:buNone/>
            </a:pPr>
            <a:r>
              <a:rPr lang="en-US" sz="1200">
                <a:solidFill>
                  <a:schemeClr val="dk1"/>
                </a:solidFill>
              </a:rPr>
              <a:t> </a:t>
            </a:r>
          </a:p>
          <a:p>
            <a:pPr lvl="0" rtl="0">
              <a:spcBef>
                <a:spcPts val="360"/>
              </a:spcBef>
              <a:buClr>
                <a:schemeClr val="dk1"/>
              </a:buClr>
              <a:buSzPct val="25000"/>
              <a:buFont typeface="Arial"/>
              <a:buNone/>
            </a:pPr>
            <a:r>
              <a:rPr lang="en-US" sz="1200">
                <a:solidFill>
                  <a:schemeClr val="dk1"/>
                </a:solidFill>
              </a:rPr>
              <a:t>Each app (UID) is granted a set of logical permissions at install time, and cannot perform operations (call APIs) that require permissions it doesn't have. </a:t>
            </a:r>
          </a:p>
          <a:p>
            <a:pPr lvl="0" rtl="0">
              <a:spcBef>
                <a:spcPts val="360"/>
              </a:spcBef>
              <a:buClr>
                <a:schemeClr val="dk1"/>
              </a:buClr>
              <a:buSzPct val="25000"/>
              <a:buFont typeface="Arial"/>
              <a:buNone/>
            </a:pPr>
            <a:r>
              <a:rPr lang="en-US" sz="1200">
                <a:solidFill>
                  <a:schemeClr val="dk1"/>
                </a:solidFill>
              </a:rPr>
              <a:t>More specifically, the Android platform takes advantage of the Linux user-based protection as a means of identifying and isolating application resources. The Android system assigns a unique user ID (UID) to each Android application and runs it as that user in a separate process. The kernel enforces security between applications and the system at the process level through standard Linux facilities, such as user and group IDs that are assigned to applications. By default, applications cannot interact with each other and applications have limited access to the operating system. If application A tries to do something malicious like read application B's data or dial the phone without permission (which is a separate application), then the operating system protects against this because application A does not have the appropriate user privileges. The sandbox is simple, auditable, and based on decades-old UNIX-style user separation of processes and file permissions. </a:t>
            </a:r>
          </a:p>
          <a:p>
            <a:pPr lvl="0" rtl="0">
              <a:spcBef>
                <a:spcPts val="360"/>
              </a:spcBef>
              <a:buClr>
                <a:schemeClr val="dk1"/>
              </a:buClr>
              <a:buSzPct val="25000"/>
              <a:buFont typeface="Arial"/>
              <a:buNone/>
            </a:pPr>
            <a:r>
              <a:rPr lang="en-US" sz="1200">
                <a:solidFill>
                  <a:schemeClr val="dk1"/>
                </a:solidFill>
              </a:rPr>
              <a:t> </a:t>
            </a:r>
          </a:p>
          <a:p>
            <a:pPr lvl="0" rtl="0">
              <a:spcBef>
                <a:spcPts val="360"/>
              </a:spcBef>
              <a:buClr>
                <a:schemeClr val="dk1"/>
              </a:buClr>
              <a:buSzPct val="25000"/>
              <a:buFont typeface="Arial"/>
              <a:buNone/>
            </a:pPr>
            <a:r>
              <a:rPr lang="en-US" sz="1200">
                <a:solidFill>
                  <a:schemeClr val="dk1"/>
                </a:solidFill>
              </a:rPr>
              <a:t>Android permissions are typically implemented by mapping them to Linux groups that have the necessary read/write access to relevant system resources (files or sockets) and thus are ultimately enforced by the Linux kernel. </a:t>
            </a:r>
          </a:p>
          <a:p>
            <a:pPr>
              <a:spcBef>
                <a:spcPts val="0"/>
              </a:spcBef>
              <a:buNone/>
            </a:pPr>
            <a:endParaRPr/>
          </a:p>
        </p:txBody>
      </p:sp>
      <p:sp>
        <p:nvSpPr>
          <p:cNvPr id="284" name="Shape 28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 name="Shape 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In wireless networking, data is not transmitted via physical wires, instead, data is transmitted in air, which is an open medium. In other words, there is no inherent physical protection of communications.</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Also, since there is no hard wire connecting two devices for direct communications, in wireless networking, communication between two devices is achieved by one device broadcasting and the other device listening to the broadcast.</a:t>
            </a:r>
          </a:p>
          <a:p>
            <a:pPr>
              <a:spcBef>
                <a:spcPts val="0"/>
              </a:spcBef>
              <a:buNone/>
            </a:pPr>
            <a:endParaRPr/>
          </a:p>
        </p:txBody>
      </p:sp>
      <p:sp>
        <p:nvSpPr>
          <p:cNvPr id="38" name="Shape 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2" name="Shape 29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In a  comparison between Android and iOS sandbox the main difference is  how permissions are granted.</a:t>
            </a:r>
          </a:p>
          <a:p>
            <a:pPr>
              <a:spcBef>
                <a:spcPts val="0"/>
              </a:spcBef>
              <a:buNone/>
            </a:pPr>
            <a:endParaRPr/>
          </a:p>
        </p:txBody>
      </p:sp>
      <p:sp>
        <p:nvSpPr>
          <p:cNvPr id="293" name="Shape 29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0" name="Shape 30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Code signing is used for making sure updates for an app are coming from the same author (same origin policy), and establishing trust relationships between applications. </a:t>
            </a:r>
          </a:p>
        </p:txBody>
      </p:sp>
      <p:sp>
        <p:nvSpPr>
          <p:cNvPr id="301" name="Shape 30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sz="1200">
                <a:solidFill>
                  <a:schemeClr val="dk1"/>
                </a:solidFill>
              </a:rPr>
              <a:t>Answers: 1. T. 2. T.</a:t>
            </a:r>
          </a:p>
        </p:txBody>
      </p:sp>
      <p:sp>
        <p:nvSpPr>
          <p:cNvPr id="313" name="Shape 31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2" name="Shape 3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spcAft>
                <a:spcPts val="1200"/>
              </a:spcAft>
              <a:buNone/>
            </a:pPr>
            <a:r>
              <a:rPr lang="en-US" sz="1200">
                <a:solidFill>
                  <a:schemeClr val="dk1"/>
                </a:solidFill>
              </a:rPr>
              <a:t>Headshot</a:t>
            </a:r>
          </a:p>
        </p:txBody>
      </p:sp>
      <p:sp>
        <p:nvSpPr>
          <p:cNvPr id="323" name="Shape 3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 name="Shape 5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sz="1200">
                <a:solidFill>
                  <a:schemeClr val="dk1"/>
                </a:solidFill>
              </a:rPr>
              <a:t>Answer: F</a:t>
            </a:r>
          </a:p>
        </p:txBody>
      </p:sp>
      <p:sp>
        <p:nvSpPr>
          <p:cNvPr id="54" name="Shape 5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earlier WiFi security standard, Wired Equivalent Privacy, or, WEP, has been shown to be easily breakable even when correctly configured.</a:t>
            </a:r>
          </a:p>
          <a:p>
            <a:pPr lvl="0" rtl="0">
              <a:spcBef>
                <a:spcPts val="360"/>
              </a:spcBef>
              <a:buClr>
                <a:schemeClr val="dk1"/>
              </a:buClr>
              <a:buFont typeface="Arial"/>
              <a:buNone/>
            </a:pPr>
            <a:endParaRPr sz="1200">
              <a:solidFill>
                <a:schemeClr val="dk1"/>
              </a:solidFill>
            </a:endParaRPr>
          </a:p>
          <a:p>
            <a:pPr lvl="0">
              <a:spcBef>
                <a:spcPts val="360"/>
              </a:spcBef>
              <a:buClr>
                <a:schemeClr val="dk1"/>
              </a:buClr>
              <a:buSzPct val="25000"/>
              <a:buFont typeface="Arial"/>
              <a:buNone/>
            </a:pPr>
            <a:r>
              <a:rPr lang="en-US" sz="1200">
                <a:solidFill>
                  <a:schemeClr val="dk1"/>
                </a:solidFill>
              </a:rPr>
              <a:t>The new standard is 802.11i, implemented as WPA2.</a:t>
            </a:r>
          </a:p>
        </p:txBody>
      </p:sp>
      <p:sp>
        <p:nvSpPr>
          <p:cNvPr id="62" name="Shape 6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 name="Shape 7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802.11i enforces access control, which is based on another standard called 802.1x.</a:t>
            </a:r>
          </a:p>
          <a:p>
            <a:pPr lvl="0" rtl="0">
              <a:spcBef>
                <a:spcPts val="360"/>
              </a:spcBef>
              <a:buClr>
                <a:schemeClr val="dk1"/>
              </a:buClr>
              <a:buFont typeface="Arial"/>
              <a:buNone/>
            </a:pPr>
            <a:endParaRPr sz="1200">
              <a:solidFill>
                <a:schemeClr val="dk1"/>
              </a:solidFill>
            </a:endParaRPr>
          </a:p>
          <a:p>
            <a:pPr lvl="0">
              <a:spcBef>
                <a:spcPts val="360"/>
              </a:spcBef>
              <a:buClr>
                <a:schemeClr val="dk1"/>
              </a:buClr>
              <a:buSzPct val="25000"/>
              <a:buFont typeface="Arial"/>
              <a:buNone/>
            </a:pPr>
            <a:r>
              <a:rPr lang="en-US" sz="1200">
                <a:solidFill>
                  <a:schemeClr val="dk1"/>
                </a:solidFill>
              </a:rPr>
              <a:t>802.1X is flexible because it's based on Extensible Authentication Protocol. EAP is a highly pliable standard. 802.1x encompasses the range of EAP authentication methods, including MD5, TLS, etc.</a:t>
            </a:r>
          </a:p>
        </p:txBody>
      </p:sp>
      <p:sp>
        <p:nvSpPr>
          <p:cNvPr id="71" name="Shape 7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9" name="Shape 7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25000"/>
              <a:buFont typeface="Arial"/>
              <a:buNone/>
            </a:pPr>
            <a:r>
              <a:rPr lang="en-US" sz="1200">
                <a:solidFill>
                  <a:schemeClr val="dk1"/>
                </a:solidFill>
              </a:rPr>
              <a:t>More advanced EAP types such as TLS provide mutual authentication, which limits man-in-the-middle threats by authenticating the server to the client, in addition to just the client to the server. Furthermore, these EAP methods result in keying material, which can be used to generate dynamic encryption keys. </a:t>
            </a:r>
          </a:p>
          <a:p>
            <a:pPr lvl="0" rtl="0">
              <a:spcBef>
                <a:spcPts val="360"/>
              </a:spcBef>
              <a:buClr>
                <a:schemeClr val="dk1"/>
              </a:buClr>
              <a:buFont typeface="Arial"/>
              <a:buNone/>
            </a:pPr>
            <a:endParaRPr sz="1200">
              <a:solidFill>
                <a:schemeClr val="dk1"/>
              </a:solidFill>
            </a:endParaRPr>
          </a:p>
          <a:p>
            <a:pPr lvl="0">
              <a:spcBef>
                <a:spcPts val="360"/>
              </a:spcBef>
              <a:buClr>
                <a:schemeClr val="dk1"/>
              </a:buClr>
              <a:buSzPct val="25000"/>
              <a:buFont typeface="Arial"/>
              <a:buNone/>
            </a:pPr>
            <a:r>
              <a:rPr lang="en-US" sz="1200">
                <a:solidFill>
                  <a:schemeClr val="dk1"/>
                </a:solidFill>
              </a:rPr>
              <a:t>802.11i also uses different keys for encryption vs. integrity protection. It also uses AES, which is a stronger encryption method.</a:t>
            </a:r>
          </a:p>
        </p:txBody>
      </p:sp>
      <p:sp>
        <p:nvSpPr>
          <p:cNvPr id="80" name="Shape 8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 name="Shape 9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sz="1200">
                <a:solidFill>
                  <a:schemeClr val="dk1"/>
                </a:solidFill>
              </a:rPr>
              <a:t>Answer B</a:t>
            </a:r>
          </a:p>
        </p:txBody>
      </p:sp>
      <p:sp>
        <p:nvSpPr>
          <p:cNvPr id="92" name="Shape 9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7" name="Shape 9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It is clear that more people are using smartphones, and are using them for more and more important tasks.</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Let’s take a brief look at the security of smartphones.</a:t>
            </a:r>
          </a:p>
          <a:p>
            <a:pPr>
              <a:spcBef>
                <a:spcPts val="0"/>
              </a:spcBef>
              <a:buNone/>
            </a:pPr>
            <a:endParaRPr/>
          </a:p>
        </p:txBody>
      </p:sp>
      <p:sp>
        <p:nvSpPr>
          <p:cNvPr id="98" name="Shape 9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3" name="Shape 13"/>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0" name="Shape 10"/>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944883" y="663066"/>
            <a:ext cx="10363200" cy="1143000"/>
          </a:xfrm>
          <a:prstGeom prst="rect">
            <a:avLst/>
          </a:prstGeom>
        </p:spPr>
        <p:txBody>
          <a:bodyPr lIns="117825" tIns="117825" rIns="117825" bIns="117825" anchor="ctr" anchorCtr="0">
            <a:noAutofit/>
          </a:bodyPr>
          <a:lstStyle/>
          <a:p>
            <a:pPr lvl="0" algn="l" rtl="0">
              <a:spcBef>
                <a:spcPts val="0"/>
              </a:spcBef>
              <a:buNone/>
            </a:pPr>
            <a:r>
              <a:rPr lang="en-US" sz="4800">
                <a:latin typeface="Questrial"/>
                <a:ea typeface="Questrial"/>
                <a:cs typeface="Questrial"/>
                <a:sym typeface="Questrial"/>
              </a:rPr>
              <a:t>Wireless and Mobile Security</a:t>
            </a:r>
          </a:p>
        </p:txBody>
      </p:sp>
      <p:sp>
        <p:nvSpPr>
          <p:cNvPr id="16" name="Shape 16"/>
          <p:cNvSpPr txBox="1"/>
          <p:nvPr/>
        </p:nvSpPr>
        <p:spPr>
          <a:xfrm>
            <a:off x="883908" y="780850"/>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a:solidFill>
                  <a:schemeClr val="dk1"/>
                </a:solidFill>
                <a:latin typeface="Questrial"/>
                <a:ea typeface="Questrial"/>
                <a:cs typeface="Questrial"/>
                <a:sym typeface="Questrial"/>
              </a:rPr>
              <a:t> Lesson Introduction</a:t>
            </a:r>
          </a:p>
        </p:txBody>
      </p:sp>
      <p:sp>
        <p:nvSpPr>
          <p:cNvPr id="17" name="Shape 17"/>
          <p:cNvSpPr txBox="1">
            <a:spLocks noGrp="1"/>
          </p:cNvSpPr>
          <p:nvPr>
            <p:ph type="body" idx="1"/>
          </p:nvPr>
        </p:nvSpPr>
        <p:spPr>
          <a:xfrm>
            <a:off x="1380250" y="3130312"/>
            <a:ext cx="5623800" cy="18962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WiFi security</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iOS security</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Android security</a:t>
            </a:r>
          </a:p>
        </p:txBody>
      </p:sp>
      <p:cxnSp>
        <p:nvCxnSpPr>
          <p:cNvPr id="18" name="Shape 18"/>
          <p:cNvCxnSpPr/>
          <p:nvPr/>
        </p:nvCxnSpPr>
        <p:spPr>
          <a:xfrm>
            <a:off x="864250" y="259497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19" name="Shape 19"/>
          <p:cNvCxnSpPr/>
          <p:nvPr/>
        </p:nvCxnSpPr>
        <p:spPr>
          <a:xfrm>
            <a:off x="883900" y="5790550"/>
            <a:ext cx="101241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Overview of iOS Security</a:t>
            </a:r>
          </a:p>
        </p:txBody>
      </p:sp>
      <p:pic>
        <p:nvPicPr>
          <p:cNvPr id="101" name="Shape 101"/>
          <p:cNvPicPr preferRelativeResize="0"/>
          <p:nvPr/>
        </p:nvPicPr>
        <p:blipFill>
          <a:blip r:embed="rId3">
            <a:alphaModFix/>
          </a:blip>
          <a:stretch>
            <a:fillRect/>
          </a:stretch>
        </p:blipFill>
        <p:spPr>
          <a:xfrm>
            <a:off x="2038676" y="1472625"/>
            <a:ext cx="7151449" cy="4673875"/>
          </a:xfrm>
          <a:prstGeom prst="rect">
            <a:avLst/>
          </a:prstGeom>
          <a:noFill/>
          <a:ln>
            <a:noFill/>
          </a:ln>
        </p:spPr>
      </p:pic>
      <p:pic>
        <p:nvPicPr>
          <p:cNvPr id="102" name="Shape 102"/>
          <p:cNvPicPr preferRelativeResize="0"/>
          <p:nvPr/>
        </p:nvPicPr>
        <p:blipFill>
          <a:blip r:embed="rId4">
            <a:alphaModFix/>
          </a:blip>
          <a:stretch>
            <a:fillRect/>
          </a:stretch>
        </p:blipFill>
        <p:spPr>
          <a:xfrm>
            <a:off x="9430274" y="348674"/>
            <a:ext cx="2343199" cy="2677099"/>
          </a:xfrm>
          <a:prstGeom prst="rect">
            <a:avLst/>
          </a:prstGeom>
          <a:noFill/>
          <a:ln>
            <a:noFill/>
          </a:ln>
        </p:spPr>
      </p:pic>
    </p:spTree>
  </p:cSld>
  <p:clrMapOvr>
    <a:masterClrMapping/>
  </p:clrMapOvr>
  <p:transition xmlns:p14="http://schemas.microsoft.com/office/powerpoint/2010/mai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12241" y="-182824"/>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Overview of </a:t>
            </a:r>
            <a:r>
              <a:rPr lang="en-US" dirty="0" err="1">
                <a:solidFill>
                  <a:srgbClr val="9B37AA"/>
                </a:solidFill>
              </a:rPr>
              <a:t>iOS</a:t>
            </a:r>
            <a:r>
              <a:rPr lang="en-US" dirty="0">
                <a:solidFill>
                  <a:srgbClr val="9B37AA"/>
                </a:solidFill>
              </a:rPr>
              <a:t> Security</a:t>
            </a:r>
          </a:p>
        </p:txBody>
      </p:sp>
      <p:pic>
        <p:nvPicPr>
          <p:cNvPr id="109" name="Shape 109"/>
          <p:cNvPicPr preferRelativeResize="0"/>
          <p:nvPr/>
        </p:nvPicPr>
        <p:blipFill>
          <a:blip r:embed="rId3">
            <a:alphaModFix/>
          </a:blip>
          <a:stretch>
            <a:fillRect/>
          </a:stretch>
        </p:blipFill>
        <p:spPr>
          <a:xfrm>
            <a:off x="1944787" y="1099137"/>
            <a:ext cx="6753225" cy="5400675"/>
          </a:xfrm>
          <a:prstGeom prst="rect">
            <a:avLst/>
          </a:prstGeom>
          <a:noFill/>
          <a:ln>
            <a:noFill/>
          </a:ln>
        </p:spPr>
      </p:pic>
      <p:pic>
        <p:nvPicPr>
          <p:cNvPr id="110" name="Shape 110"/>
          <p:cNvPicPr preferRelativeResize="0"/>
          <p:nvPr/>
        </p:nvPicPr>
        <p:blipFill>
          <a:blip r:embed="rId4">
            <a:alphaModFix/>
          </a:blip>
          <a:stretch>
            <a:fillRect/>
          </a:stretch>
        </p:blipFill>
        <p:spPr>
          <a:xfrm>
            <a:off x="9430274" y="348674"/>
            <a:ext cx="2343199" cy="2677099"/>
          </a:xfrm>
          <a:prstGeom prst="rect">
            <a:avLst/>
          </a:prstGeom>
          <a:noFill/>
          <a:ln>
            <a:noFill/>
          </a:ln>
        </p:spPr>
      </p:pic>
    </p:spTree>
  </p:cSld>
  <p:clrMapOvr>
    <a:masterClrMapping/>
  </p:clrMapOvr>
  <p:transition xmlns:p14="http://schemas.microsoft.com/office/powerpoint/2010/mai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2605750" y="743400"/>
            <a:ext cx="10408500" cy="875700"/>
          </a:xfrm>
          <a:prstGeom prst="rect">
            <a:avLst/>
          </a:prstGeom>
        </p:spPr>
        <p:txBody>
          <a:bodyPr lIns="117825" tIns="117825" rIns="117825" bIns="117825" anchor="ctr" anchorCtr="0">
            <a:noAutofit/>
          </a:bodyPr>
          <a:lstStyle/>
          <a:p>
            <a:pPr algn="l" rtl="0">
              <a:lnSpc>
                <a:spcPct val="100000"/>
              </a:lnSpc>
              <a:spcBef>
                <a:spcPts val="0"/>
              </a:spcBef>
              <a:buNone/>
            </a:pPr>
            <a:r>
              <a:rPr lang="en-US">
                <a:solidFill>
                  <a:srgbClr val="9B37AA"/>
                </a:solidFill>
              </a:rPr>
              <a:t>Operating System</a:t>
            </a:r>
          </a:p>
          <a:p>
            <a:pPr lvl="0" algn="l" rtl="0">
              <a:lnSpc>
                <a:spcPct val="100000"/>
              </a:lnSpc>
              <a:spcBef>
                <a:spcPts val="0"/>
              </a:spcBef>
              <a:buNone/>
            </a:pPr>
            <a:r>
              <a:rPr lang="en-US">
                <a:solidFill>
                  <a:srgbClr val="9B37AA"/>
                </a:solidFill>
              </a:rPr>
              <a:t>Vulnerabilities Quiz</a:t>
            </a:r>
          </a:p>
        </p:txBody>
      </p:sp>
      <p:sp>
        <p:nvSpPr>
          <p:cNvPr id="117" name="Shape 117"/>
          <p:cNvSpPr txBox="1">
            <a:spLocks noGrp="1"/>
          </p:cNvSpPr>
          <p:nvPr>
            <p:ph type="body" idx="1"/>
          </p:nvPr>
        </p:nvSpPr>
        <p:spPr>
          <a:xfrm>
            <a:off x="1455600" y="3265737"/>
            <a:ext cx="10904100" cy="3502500"/>
          </a:xfrm>
          <a:prstGeom prst="rect">
            <a:avLst/>
          </a:prstGeom>
        </p:spPr>
        <p:txBody>
          <a:bodyPr lIns="117825" tIns="117825" rIns="117825" bIns="117825" anchor="t" anchorCtr="0">
            <a:noAutofit/>
          </a:bodyPr>
          <a:lstStyle/>
          <a:p>
            <a:pPr marL="0" lvl="0" indent="0" rtl="0">
              <a:lnSpc>
                <a:spcPct val="150000"/>
              </a:lnSpc>
              <a:spcBef>
                <a:spcPts val="0"/>
              </a:spcBef>
              <a:buClr>
                <a:schemeClr val="dk1"/>
              </a:buClr>
              <a:buSzPct val="39285"/>
              <a:buFont typeface="Arial"/>
              <a:buNone/>
            </a:pPr>
            <a:r>
              <a:rPr lang="en-US" sz="2800" dirty="0">
                <a:solidFill>
                  <a:schemeClr val="dk1"/>
                </a:solidFill>
              </a:rPr>
              <a:t>Apple Mac OS X</a:t>
            </a:r>
          </a:p>
          <a:p>
            <a:pPr marL="0" lvl="0" indent="0" rtl="0">
              <a:lnSpc>
                <a:spcPct val="150000"/>
              </a:lnSpc>
              <a:spcBef>
                <a:spcPts val="0"/>
              </a:spcBef>
              <a:buClr>
                <a:schemeClr val="dk1"/>
              </a:buClr>
              <a:buSzPct val="39285"/>
              <a:buFont typeface="Arial"/>
              <a:buNone/>
            </a:pPr>
            <a:r>
              <a:rPr lang="en-US" sz="2800" dirty="0">
                <a:solidFill>
                  <a:schemeClr val="dk1"/>
                </a:solidFill>
              </a:rPr>
              <a:t>Linux Kernel</a:t>
            </a:r>
          </a:p>
          <a:p>
            <a:pPr marL="0" lvl="0" indent="0" rtl="0">
              <a:lnSpc>
                <a:spcPct val="150000"/>
              </a:lnSpc>
              <a:spcBef>
                <a:spcPts val="0"/>
              </a:spcBef>
              <a:buClr>
                <a:schemeClr val="dk1"/>
              </a:buClr>
              <a:buSzPct val="39285"/>
              <a:buFont typeface="Arial"/>
              <a:buNone/>
            </a:pPr>
            <a:r>
              <a:rPr lang="en-US" sz="2800" dirty="0">
                <a:solidFill>
                  <a:schemeClr val="dk1"/>
                </a:solidFill>
              </a:rPr>
              <a:t>Microsoft Windows Vista</a:t>
            </a:r>
          </a:p>
          <a:p>
            <a:pPr marL="0" lvl="0" indent="0" rtl="0">
              <a:lnSpc>
                <a:spcPct val="150000"/>
              </a:lnSpc>
              <a:spcBef>
                <a:spcPts val="0"/>
              </a:spcBef>
              <a:buClr>
                <a:schemeClr val="dk1"/>
              </a:buClr>
              <a:buSzPct val="39285"/>
              <a:buFont typeface="Arial"/>
              <a:buNone/>
            </a:pPr>
            <a:r>
              <a:rPr lang="en-US" sz="2800" dirty="0">
                <a:solidFill>
                  <a:schemeClr val="dk1"/>
                </a:solidFill>
              </a:rPr>
              <a:t>Microsoft Windows 8</a:t>
            </a:r>
          </a:p>
          <a:p>
            <a:pPr marL="0" lvl="0" indent="0" rtl="0">
              <a:lnSpc>
                <a:spcPct val="150000"/>
              </a:lnSpc>
              <a:spcBef>
                <a:spcPts val="0"/>
              </a:spcBef>
              <a:buNone/>
            </a:pPr>
            <a:endParaRPr sz="2800" dirty="0">
              <a:solidFill>
                <a:schemeClr val="dk1"/>
              </a:solidFill>
            </a:endParaRPr>
          </a:p>
        </p:txBody>
      </p:sp>
      <p:pic>
        <p:nvPicPr>
          <p:cNvPr id="118" name="Shape 118"/>
          <p:cNvPicPr preferRelativeResize="0"/>
          <p:nvPr/>
        </p:nvPicPr>
        <p:blipFill>
          <a:blip r:embed="rId3">
            <a:alphaModFix/>
          </a:blip>
          <a:stretch>
            <a:fillRect/>
          </a:stretch>
        </p:blipFill>
        <p:spPr>
          <a:xfrm>
            <a:off x="924049" y="440899"/>
            <a:ext cx="1322599" cy="1459999"/>
          </a:xfrm>
          <a:prstGeom prst="rect">
            <a:avLst/>
          </a:prstGeom>
          <a:noFill/>
          <a:ln>
            <a:noFill/>
          </a:ln>
        </p:spPr>
      </p:pic>
      <p:sp>
        <p:nvSpPr>
          <p:cNvPr id="119" name="Shape 119"/>
          <p:cNvSpPr/>
          <p:nvPr/>
        </p:nvSpPr>
        <p:spPr>
          <a:xfrm>
            <a:off x="803900" y="3576999"/>
            <a:ext cx="570600" cy="5706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Clr>
                <a:srgbClr val="000000"/>
              </a:buClr>
              <a:buFont typeface="Arial"/>
              <a:buNone/>
            </a:pPr>
            <a:endParaRPr/>
          </a:p>
        </p:txBody>
      </p:sp>
      <p:sp>
        <p:nvSpPr>
          <p:cNvPr id="120" name="Shape 120"/>
          <p:cNvSpPr txBox="1"/>
          <p:nvPr/>
        </p:nvSpPr>
        <p:spPr>
          <a:xfrm>
            <a:off x="1000250" y="2497737"/>
            <a:ext cx="9537599" cy="768000"/>
          </a:xfrm>
          <a:prstGeom prst="rect">
            <a:avLst/>
          </a:prstGeom>
          <a:noFill/>
          <a:ln>
            <a:noFill/>
          </a:ln>
        </p:spPr>
        <p:txBody>
          <a:bodyPr lIns="91425" tIns="91425" rIns="91425" bIns="91425" anchor="ctr" anchorCtr="0">
            <a:noAutofit/>
          </a:bodyPr>
          <a:lstStyle/>
          <a:p>
            <a:pPr lvl="0" rtl="0">
              <a:spcBef>
                <a:spcPts val="0"/>
              </a:spcBef>
              <a:buClr>
                <a:schemeClr val="dk1"/>
              </a:buClr>
              <a:buSzPct val="36666"/>
              <a:buFont typeface="Arial"/>
              <a:buNone/>
            </a:pPr>
            <a:r>
              <a:rPr lang="en-US" sz="3000">
                <a:solidFill>
                  <a:schemeClr val="dk1"/>
                </a:solidFill>
                <a:latin typeface="Gloria Hallelujah"/>
                <a:ea typeface="Gloria Hallelujah"/>
                <a:cs typeface="Gloria Hallelujah"/>
                <a:sym typeface="Gloria Hallelujah"/>
              </a:rPr>
              <a:t>Select three operating systems with </a:t>
            </a:r>
            <a:r>
              <a:rPr lang="en-US" sz="3000" b="1">
                <a:solidFill>
                  <a:srgbClr val="6699FF"/>
                </a:solidFill>
                <a:latin typeface="Gloria Hallelujah"/>
                <a:ea typeface="Gloria Hallelujah"/>
                <a:cs typeface="Gloria Hallelujah"/>
                <a:sym typeface="Gloria Hallelujah"/>
              </a:rPr>
              <a:t>the most vulnerabilities in 2014</a:t>
            </a:r>
            <a:r>
              <a:rPr lang="en-US" sz="3000">
                <a:solidFill>
                  <a:schemeClr val="dk1"/>
                </a:solidFill>
                <a:latin typeface="Gloria Hallelujah"/>
                <a:ea typeface="Gloria Hallelujah"/>
                <a:cs typeface="Gloria Hallelujah"/>
                <a:sym typeface="Gloria Hallelujah"/>
              </a:rPr>
              <a:t>:</a:t>
            </a:r>
          </a:p>
          <a:p>
            <a:pPr lvl="0" rtl="0">
              <a:spcBef>
                <a:spcPts val="0"/>
              </a:spcBef>
              <a:buNone/>
            </a:pPr>
            <a:endParaRPr sz="3000">
              <a:solidFill>
                <a:schemeClr val="dk1"/>
              </a:solidFill>
              <a:latin typeface="Gloria Hallelujah"/>
              <a:ea typeface="Gloria Hallelujah"/>
              <a:cs typeface="Gloria Hallelujah"/>
              <a:sym typeface="Gloria Hallelujah"/>
            </a:endParaRPr>
          </a:p>
        </p:txBody>
      </p:sp>
      <p:sp>
        <p:nvSpPr>
          <p:cNvPr id="121" name="Shape 121"/>
          <p:cNvSpPr txBox="1"/>
          <p:nvPr/>
        </p:nvSpPr>
        <p:spPr>
          <a:xfrm>
            <a:off x="6953861" y="2961038"/>
            <a:ext cx="5638500" cy="3378000"/>
          </a:xfrm>
          <a:prstGeom prst="rect">
            <a:avLst/>
          </a:prstGeom>
          <a:noFill/>
          <a:ln>
            <a:noFill/>
          </a:ln>
        </p:spPr>
        <p:txBody>
          <a:bodyPr lIns="91425" tIns="91425" rIns="91425" bIns="91425" anchor="ctr" anchorCtr="0">
            <a:noAutofit/>
          </a:bodyPr>
          <a:lstStyle/>
          <a:p>
            <a:pPr lvl="0" rtl="0">
              <a:lnSpc>
                <a:spcPct val="150000"/>
              </a:lnSpc>
              <a:spcBef>
                <a:spcPts val="0"/>
              </a:spcBef>
              <a:buNone/>
            </a:pPr>
            <a:r>
              <a:rPr lang="en-US" sz="2800" dirty="0">
                <a:solidFill>
                  <a:schemeClr val="dk1"/>
                </a:solidFill>
                <a:latin typeface="Gloria Hallelujah"/>
                <a:ea typeface="Gloria Hallelujah"/>
                <a:cs typeface="Gloria Hallelujah"/>
                <a:sym typeface="Gloria Hallelujah"/>
              </a:rPr>
              <a:t>Apple </a:t>
            </a:r>
            <a:r>
              <a:rPr lang="en-US" sz="2800" dirty="0" err="1">
                <a:solidFill>
                  <a:schemeClr val="dk1"/>
                </a:solidFill>
                <a:latin typeface="Gloria Hallelujah"/>
                <a:ea typeface="Gloria Hallelujah"/>
                <a:cs typeface="Gloria Hallelujah"/>
                <a:sym typeface="Gloria Hallelujah"/>
              </a:rPr>
              <a:t>iOS</a:t>
            </a:r>
            <a:endParaRPr lang="en-US" sz="2800" dirty="0">
              <a:solidFill>
                <a:schemeClr val="dk1"/>
              </a:solidFill>
              <a:latin typeface="Gloria Hallelujah"/>
              <a:ea typeface="Gloria Hallelujah"/>
              <a:cs typeface="Gloria Hallelujah"/>
              <a:sym typeface="Gloria Hallelujah"/>
            </a:endParaRPr>
          </a:p>
          <a:p>
            <a:pPr lvl="0" rtl="0">
              <a:lnSpc>
                <a:spcPct val="150000"/>
              </a:lnSpc>
              <a:spcBef>
                <a:spcPts val="0"/>
              </a:spcBef>
              <a:buNone/>
            </a:pPr>
            <a:r>
              <a:rPr lang="en-US" sz="2800" dirty="0">
                <a:solidFill>
                  <a:schemeClr val="dk1"/>
                </a:solidFill>
                <a:latin typeface="Gloria Hallelujah"/>
                <a:ea typeface="Gloria Hallelujah"/>
                <a:cs typeface="Gloria Hallelujah"/>
                <a:sym typeface="Gloria Hallelujah"/>
              </a:rPr>
              <a:t>Microsoft Windows Server 2012</a:t>
            </a:r>
          </a:p>
          <a:p>
            <a:pPr lvl="0" rtl="0">
              <a:lnSpc>
                <a:spcPct val="150000"/>
              </a:lnSpc>
              <a:spcBef>
                <a:spcPts val="0"/>
              </a:spcBef>
              <a:buNone/>
            </a:pPr>
            <a:r>
              <a:rPr lang="en-US" sz="2800" dirty="0">
                <a:solidFill>
                  <a:schemeClr val="dk1"/>
                </a:solidFill>
                <a:latin typeface="Gloria Hallelujah"/>
                <a:ea typeface="Gloria Hallelujah"/>
                <a:cs typeface="Gloria Hallelujah"/>
                <a:sym typeface="Gloria Hallelujah"/>
              </a:rPr>
              <a:t>Microsoft Windows 7</a:t>
            </a:r>
          </a:p>
          <a:p>
            <a:pPr lvl="0" rtl="0">
              <a:lnSpc>
                <a:spcPct val="150000"/>
              </a:lnSpc>
              <a:spcBef>
                <a:spcPts val="0"/>
              </a:spcBef>
              <a:buNone/>
            </a:pPr>
            <a:endParaRPr sz="2800" dirty="0">
              <a:solidFill>
                <a:schemeClr val="dk1"/>
              </a:solidFill>
              <a:latin typeface="Gloria Hallelujah"/>
              <a:ea typeface="Gloria Hallelujah"/>
              <a:cs typeface="Gloria Hallelujah"/>
              <a:sym typeface="Gloria Hallelujah"/>
            </a:endParaRPr>
          </a:p>
        </p:txBody>
      </p:sp>
      <p:sp>
        <p:nvSpPr>
          <p:cNvPr id="122" name="Shape 122"/>
          <p:cNvSpPr/>
          <p:nvPr/>
        </p:nvSpPr>
        <p:spPr>
          <a:xfrm>
            <a:off x="803900" y="4223999"/>
            <a:ext cx="570600" cy="5706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23" name="Shape 123"/>
          <p:cNvSpPr/>
          <p:nvPr/>
        </p:nvSpPr>
        <p:spPr>
          <a:xfrm>
            <a:off x="803900" y="4870999"/>
            <a:ext cx="570600" cy="5706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24" name="Shape 124"/>
          <p:cNvSpPr/>
          <p:nvPr/>
        </p:nvSpPr>
        <p:spPr>
          <a:xfrm>
            <a:off x="803900" y="5517999"/>
            <a:ext cx="570600" cy="5706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25" name="Shape 125"/>
          <p:cNvSpPr/>
          <p:nvPr/>
        </p:nvSpPr>
        <p:spPr>
          <a:xfrm>
            <a:off x="6241350" y="3576999"/>
            <a:ext cx="570600" cy="5706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26" name="Shape 126"/>
          <p:cNvSpPr/>
          <p:nvPr/>
        </p:nvSpPr>
        <p:spPr>
          <a:xfrm>
            <a:off x="6241350" y="4223999"/>
            <a:ext cx="570600" cy="5706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27" name="Shape 127"/>
          <p:cNvSpPr/>
          <p:nvPr/>
        </p:nvSpPr>
        <p:spPr>
          <a:xfrm>
            <a:off x="6241350" y="4870999"/>
            <a:ext cx="570600" cy="5706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Tree>
  </p:cSld>
  <p:clrMapOvr>
    <a:masterClrMapping/>
  </p:clrMapOvr>
  <p:transition xmlns:p14="http://schemas.microsoft.com/office/powerpoint/2010/mai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Hardware Security Feature</a:t>
            </a:r>
          </a:p>
        </p:txBody>
      </p:sp>
      <p:sp>
        <p:nvSpPr>
          <p:cNvPr id="135" name="Shape 135"/>
          <p:cNvSpPr txBox="1">
            <a:spLocks noGrp="1"/>
          </p:cNvSpPr>
          <p:nvPr>
            <p:ph type="body" idx="1"/>
          </p:nvPr>
        </p:nvSpPr>
        <p:spPr>
          <a:xfrm>
            <a:off x="812250" y="1289075"/>
            <a:ext cx="10514099" cy="4904699"/>
          </a:xfrm>
          <a:prstGeom prst="rect">
            <a:avLst/>
          </a:prstGeom>
        </p:spPr>
        <p:txBody>
          <a:bodyPr lIns="117825" tIns="117825" rIns="117825" bIns="117825" anchor="t" anchorCtr="0">
            <a:noAutofit/>
          </a:bodyPr>
          <a:lstStyle/>
          <a:p>
            <a:pPr marL="342900" lvl="0" indent="-202406" rtl="0">
              <a:lnSpc>
                <a:spcPct val="80000"/>
              </a:lnSpc>
              <a:spcBef>
                <a:spcPts val="0"/>
              </a:spcBef>
              <a:buClr>
                <a:schemeClr val="dk1"/>
              </a:buClr>
              <a:buSzPct val="100000"/>
              <a:buFont typeface="Gloria Hallelujah"/>
            </a:pPr>
            <a:r>
              <a:rPr lang="en-US" sz="2900">
                <a:solidFill>
                  <a:schemeClr val="dk1"/>
                </a:solidFill>
              </a:rPr>
              <a:t>Each iOS device has a </a:t>
            </a:r>
            <a:r>
              <a:rPr lang="en-US" sz="2900" b="1">
                <a:solidFill>
                  <a:srgbClr val="6B9462"/>
                </a:solidFill>
              </a:rPr>
              <a:t>dedicated AES-256 crypto engine</a:t>
            </a:r>
          </a:p>
          <a:p>
            <a:pPr marL="342900" lvl="0" indent="-202406" rtl="0">
              <a:lnSpc>
                <a:spcPct val="80000"/>
              </a:lnSpc>
              <a:spcBef>
                <a:spcPts val="590"/>
              </a:spcBef>
              <a:buClr>
                <a:srgbClr val="6699FF"/>
              </a:buClr>
              <a:buSzPct val="100000"/>
              <a:buFont typeface="Gloria Hallelujah"/>
            </a:pPr>
            <a:r>
              <a:rPr lang="en-US" sz="2900" b="1">
                <a:solidFill>
                  <a:srgbClr val="6699FF"/>
                </a:solidFill>
              </a:rPr>
              <a:t>Manufacture Keys</a:t>
            </a:r>
          </a:p>
          <a:p>
            <a:pPr marL="1200150" lvl="1" indent="-161925" rtl="0">
              <a:lnSpc>
                <a:spcPct val="80000"/>
              </a:lnSpc>
              <a:spcBef>
                <a:spcPts val="520"/>
              </a:spcBef>
              <a:buClr>
                <a:schemeClr val="dk1"/>
              </a:buClr>
              <a:buSzPct val="100000"/>
              <a:buFont typeface="Gloria Hallelujah"/>
            </a:pPr>
            <a:r>
              <a:rPr lang="en-US" sz="2900">
                <a:solidFill>
                  <a:schemeClr val="dk1"/>
                </a:solidFill>
              </a:rPr>
              <a:t>Apple provides the Device ID (UID) and the device group ID  (GID) as AES 256 Bit keys</a:t>
            </a:r>
          </a:p>
          <a:p>
            <a:pPr marL="1200150" lvl="1" indent="-161925" rtl="0">
              <a:lnSpc>
                <a:spcPct val="80000"/>
              </a:lnSpc>
              <a:spcBef>
                <a:spcPts val="520"/>
              </a:spcBef>
              <a:buClr>
                <a:schemeClr val="dk1"/>
              </a:buClr>
              <a:buSzPct val="100000"/>
              <a:buFont typeface="Gloria Hallelujah"/>
            </a:pPr>
            <a:r>
              <a:rPr lang="en-US" sz="2900">
                <a:solidFill>
                  <a:schemeClr val="dk1"/>
                </a:solidFill>
              </a:rPr>
              <a:t>While the UID is unique to eac</a:t>
            </a:r>
            <a:r>
              <a:rPr lang="en-US" sz="2900"/>
              <a:t>h device, the GID represents a processor class (e.g., Ap</a:t>
            </a:r>
            <a:r>
              <a:rPr lang="en-US" sz="2900">
                <a:solidFill>
                  <a:schemeClr val="dk1"/>
                </a:solidFill>
              </a:rPr>
              <a:t>ple A5 processor)</a:t>
            </a:r>
          </a:p>
          <a:p>
            <a:pPr marL="1200150" lvl="1" indent="-161925" rtl="0">
              <a:lnSpc>
                <a:spcPct val="80000"/>
              </a:lnSpc>
              <a:spcBef>
                <a:spcPts val="520"/>
              </a:spcBef>
              <a:buClr>
                <a:schemeClr val="dk1"/>
              </a:buClr>
              <a:buSzPct val="100000"/>
              <a:buFont typeface="Gloria Hallelujah"/>
            </a:pPr>
            <a:r>
              <a:rPr lang="en-US" sz="2900" b="1">
                <a:solidFill>
                  <a:srgbClr val="6B9462"/>
                </a:solidFill>
              </a:rPr>
              <a:t>The UID and GID keys are directly burned into the silicon </a:t>
            </a:r>
            <a:r>
              <a:rPr lang="en-US" sz="2900">
                <a:solidFill>
                  <a:schemeClr val="dk1"/>
                </a:solidFill>
              </a:rPr>
              <a:t>and can only be accessed by the Crypto Engine</a:t>
            </a:r>
          </a:p>
          <a:p>
            <a:pPr marL="901700" lvl="0" indent="-254000" rtl="0">
              <a:spcBef>
                <a:spcPts val="0"/>
              </a:spcBef>
              <a:buNone/>
            </a:pPr>
            <a:endParaRPr sz="2900"/>
          </a:p>
        </p:txBody>
      </p:sp>
    </p:spTree>
  </p:cSld>
  <p:clrMapOvr>
    <a:masterClrMapping/>
  </p:clrMapOvr>
  <p:transition xmlns:p14="http://schemas.microsoft.com/office/powerpoint/2010/mai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812241" y="550075"/>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iOS Trusted Bootchain</a:t>
            </a:r>
          </a:p>
        </p:txBody>
      </p:sp>
      <p:pic>
        <p:nvPicPr>
          <p:cNvPr id="142" name="Shape 142"/>
          <p:cNvPicPr preferRelativeResize="0"/>
          <p:nvPr/>
        </p:nvPicPr>
        <p:blipFill>
          <a:blip r:embed="rId3">
            <a:alphaModFix/>
          </a:blip>
          <a:stretch>
            <a:fillRect/>
          </a:stretch>
        </p:blipFill>
        <p:spPr>
          <a:xfrm>
            <a:off x="1047750" y="2743200"/>
            <a:ext cx="10096500" cy="1371600"/>
          </a:xfrm>
          <a:prstGeom prst="rect">
            <a:avLst/>
          </a:prstGeom>
          <a:noFill/>
          <a:ln>
            <a:noFill/>
          </a:ln>
        </p:spPr>
      </p:pic>
    </p:spTree>
  </p:cSld>
  <p:clrMapOvr>
    <a:masterClrMapping/>
  </p:clrMapOvr>
  <p:transition xmlns:p14="http://schemas.microsoft.com/office/powerpoint/2010/mai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File Data Encryption</a:t>
            </a:r>
          </a:p>
        </p:txBody>
      </p:sp>
      <p:sp>
        <p:nvSpPr>
          <p:cNvPr id="149" name="Shape 149"/>
          <p:cNvSpPr txBox="1"/>
          <p:nvPr/>
        </p:nvSpPr>
        <p:spPr>
          <a:xfrm>
            <a:off x="649800" y="3705600"/>
            <a:ext cx="10840500" cy="3000000"/>
          </a:xfrm>
          <a:prstGeom prst="rect">
            <a:avLst/>
          </a:prstGeom>
          <a:noFill/>
          <a:ln>
            <a:noFill/>
          </a:ln>
        </p:spPr>
        <p:txBody>
          <a:bodyPr lIns="91425" tIns="91425" rIns="91425" bIns="91425" anchor="ctr" anchorCtr="0">
            <a:noAutofit/>
          </a:bodyPr>
          <a:lstStyle/>
          <a:p>
            <a:pPr marL="342900" lvl="0" indent="-387350" rtl="0">
              <a:lnSpc>
                <a:spcPct val="90000"/>
              </a:lnSpc>
              <a:spcBef>
                <a:spcPts val="0"/>
              </a:spcBef>
              <a:buClr>
                <a:schemeClr val="dk1"/>
              </a:buClr>
              <a:buSzPct val="100000"/>
              <a:buFont typeface="Gloria Hallelujah"/>
              <a:buChar char="●"/>
            </a:pPr>
            <a:r>
              <a:rPr lang="en-US" sz="2200" b="1">
                <a:solidFill>
                  <a:srgbClr val="6699FF"/>
                </a:solidFill>
                <a:latin typeface="Gloria Hallelujah"/>
                <a:ea typeface="Gloria Hallelujah"/>
                <a:cs typeface="Gloria Hallelujah"/>
                <a:sym typeface="Gloria Hallelujah"/>
              </a:rPr>
              <a:t>Every file is encrypted with a unique File Key</a:t>
            </a:r>
            <a:r>
              <a:rPr lang="en-US" sz="2200">
                <a:solidFill>
                  <a:schemeClr val="dk1"/>
                </a:solidFill>
                <a:latin typeface="Gloria Hallelujah"/>
                <a:ea typeface="Gloria Hallelujah"/>
                <a:cs typeface="Gloria Hallelujah"/>
                <a:sym typeface="Gloria Hallelujah"/>
              </a:rPr>
              <a:t>, that is generated when the file is created</a:t>
            </a:r>
          </a:p>
          <a:p>
            <a:pPr marL="342900" lvl="0" indent="-387350" rtl="0">
              <a:lnSpc>
                <a:spcPct val="90000"/>
              </a:lnSpc>
              <a:spcBef>
                <a:spcPts val="400"/>
              </a:spcBef>
              <a:buClr>
                <a:schemeClr val="dk1"/>
              </a:buClr>
              <a:buSzPct val="100000"/>
              <a:buFont typeface="Gloria Hallelujah"/>
              <a:buChar char="●"/>
            </a:pPr>
            <a:r>
              <a:rPr lang="en-US" sz="2200" b="1">
                <a:solidFill>
                  <a:srgbClr val="6699FF"/>
                </a:solidFill>
                <a:latin typeface="Gloria Hallelujah"/>
                <a:ea typeface="Gloria Hallelujah"/>
                <a:cs typeface="Gloria Hallelujah"/>
                <a:sym typeface="Gloria Hallelujah"/>
              </a:rPr>
              <a:t>The file key is wrapped with a Class Key</a:t>
            </a:r>
            <a:r>
              <a:rPr lang="en-US" sz="2200">
                <a:solidFill>
                  <a:srgbClr val="6699FF"/>
                </a:solidFill>
                <a:latin typeface="Gloria Hallelujah"/>
                <a:ea typeface="Gloria Hallelujah"/>
                <a:cs typeface="Gloria Hallelujah"/>
                <a:sym typeface="Gloria Hallelujah"/>
              </a:rPr>
              <a:t> </a:t>
            </a:r>
            <a:r>
              <a:rPr lang="en-US" sz="2200">
                <a:solidFill>
                  <a:schemeClr val="dk1"/>
                </a:solidFill>
                <a:latin typeface="Gloria Hallelujah"/>
                <a:ea typeface="Gloria Hallelujah"/>
                <a:cs typeface="Gloria Hallelujah"/>
                <a:sym typeface="Gloria Hallelujah"/>
              </a:rPr>
              <a:t>and stored in the file‘s metadata</a:t>
            </a:r>
          </a:p>
          <a:p>
            <a:pPr marL="342900" lvl="0" indent="-387350" rtl="0">
              <a:lnSpc>
                <a:spcPct val="90000"/>
              </a:lnSpc>
              <a:spcBef>
                <a:spcPts val="400"/>
              </a:spcBef>
              <a:buClr>
                <a:srgbClr val="6B9462"/>
              </a:buClr>
              <a:buSzPct val="100000"/>
              <a:buFont typeface="Gloria Hallelujah"/>
              <a:buChar char="●"/>
            </a:pPr>
            <a:r>
              <a:rPr lang="en-US" sz="2200" b="1">
                <a:solidFill>
                  <a:srgbClr val="6B9462"/>
                </a:solidFill>
                <a:latin typeface="Gloria Hallelujah"/>
                <a:ea typeface="Gloria Hallelujah"/>
                <a:cs typeface="Gloria Hallelujah"/>
                <a:sym typeface="Gloria Hallelujah"/>
              </a:rPr>
              <a:t>The metadata is encrypted with the File System Key</a:t>
            </a:r>
          </a:p>
          <a:p>
            <a:pPr marL="342900" lvl="0" indent="-387350" rtl="0">
              <a:lnSpc>
                <a:spcPct val="90000"/>
              </a:lnSpc>
              <a:spcBef>
                <a:spcPts val="400"/>
              </a:spcBef>
              <a:buClr>
                <a:schemeClr val="dk1"/>
              </a:buClr>
              <a:buSzPct val="100000"/>
              <a:buFont typeface="Gloria Hallelujah"/>
              <a:buChar char="●"/>
            </a:pPr>
            <a:r>
              <a:rPr lang="en-US" sz="2200" b="1">
                <a:solidFill>
                  <a:srgbClr val="6699FF"/>
                </a:solidFill>
                <a:latin typeface="Gloria Hallelujah"/>
                <a:ea typeface="Gloria Hallelujah"/>
                <a:cs typeface="Gloria Hallelujah"/>
                <a:sym typeface="Gloria Hallelujah"/>
              </a:rPr>
              <a:t>The Class key is protected by the Device UID </a:t>
            </a:r>
            <a:r>
              <a:rPr lang="en-US" sz="2200">
                <a:solidFill>
                  <a:schemeClr val="dk1"/>
                </a:solidFill>
                <a:latin typeface="Gloria Hallelujah"/>
                <a:ea typeface="Gloria Hallelujah"/>
                <a:cs typeface="Gloria Hallelujah"/>
                <a:sym typeface="Gloria Hallelujah"/>
              </a:rPr>
              <a:t>and (if configured for some files) the User Passcode</a:t>
            </a:r>
          </a:p>
        </p:txBody>
      </p:sp>
      <p:pic>
        <p:nvPicPr>
          <p:cNvPr id="150" name="Shape 150"/>
          <p:cNvPicPr preferRelativeResize="0"/>
          <p:nvPr/>
        </p:nvPicPr>
        <p:blipFill>
          <a:blip r:embed="rId3">
            <a:alphaModFix/>
          </a:blip>
          <a:stretch>
            <a:fillRect/>
          </a:stretch>
        </p:blipFill>
        <p:spPr>
          <a:xfrm>
            <a:off x="745575" y="1200512"/>
            <a:ext cx="10648950" cy="2505075"/>
          </a:xfrm>
          <a:prstGeom prst="rect">
            <a:avLst/>
          </a:prstGeom>
          <a:noFill/>
          <a:ln>
            <a:noFill/>
          </a:ln>
        </p:spPr>
      </p:pic>
    </p:spTree>
  </p:cSld>
  <p:clrMapOvr>
    <a:masterClrMapping/>
  </p:clrMapOvr>
  <p:transition xmlns:p14="http://schemas.microsoft.com/office/powerpoint/2010/mai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2629050" y="706800"/>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solidFill>
                  <a:srgbClr val="9B37AA"/>
                </a:solidFill>
              </a:rPr>
              <a:t>Security Quiz</a:t>
            </a:r>
          </a:p>
        </p:txBody>
      </p:sp>
      <p:pic>
        <p:nvPicPr>
          <p:cNvPr id="157" name="Shape 157"/>
          <p:cNvPicPr preferRelativeResize="0"/>
          <p:nvPr/>
        </p:nvPicPr>
        <p:blipFill>
          <a:blip r:embed="rId3">
            <a:alphaModFix/>
          </a:blip>
          <a:stretch>
            <a:fillRect/>
          </a:stretch>
        </p:blipFill>
        <p:spPr>
          <a:xfrm>
            <a:off x="1113024" y="722449"/>
            <a:ext cx="1322599" cy="1459999"/>
          </a:xfrm>
          <a:prstGeom prst="rect">
            <a:avLst/>
          </a:prstGeom>
          <a:noFill/>
          <a:ln>
            <a:noFill/>
          </a:ln>
        </p:spPr>
      </p:pic>
      <p:sp>
        <p:nvSpPr>
          <p:cNvPr id="158" name="Shape 158"/>
          <p:cNvSpPr/>
          <p:nvPr/>
        </p:nvSpPr>
        <p:spPr>
          <a:xfrm>
            <a:off x="1113025" y="26587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9" name="Shape 159"/>
          <p:cNvSpPr txBox="1"/>
          <p:nvPr/>
        </p:nvSpPr>
        <p:spPr>
          <a:xfrm>
            <a:off x="2706725" y="1430100"/>
            <a:ext cx="8216699" cy="768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6699FF"/>
                </a:solidFill>
                <a:latin typeface="Gloria Hallelujah"/>
                <a:ea typeface="Gloria Hallelujah"/>
                <a:cs typeface="Gloria Hallelujah"/>
                <a:sym typeface="Gloria Hallelujah"/>
              </a:rPr>
              <a:t>Mark all the answers that are true.</a:t>
            </a:r>
          </a:p>
        </p:txBody>
      </p:sp>
      <p:sp>
        <p:nvSpPr>
          <p:cNvPr id="160" name="Shape 160"/>
          <p:cNvSpPr/>
          <p:nvPr/>
        </p:nvSpPr>
        <p:spPr>
          <a:xfrm>
            <a:off x="1113025" y="37858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1" name="Shape 161"/>
          <p:cNvSpPr txBox="1"/>
          <p:nvPr/>
        </p:nvSpPr>
        <p:spPr>
          <a:xfrm>
            <a:off x="1972196" y="2587248"/>
            <a:ext cx="9066600" cy="2955299"/>
          </a:xfrm>
          <a:prstGeom prst="rect">
            <a:avLst/>
          </a:prstGeom>
          <a:noFill/>
          <a:ln>
            <a:noFill/>
          </a:ln>
        </p:spPr>
        <p:txBody>
          <a:bodyPr lIns="91425" tIns="91425" rIns="91425" bIns="91425" anchor="ctr" anchorCtr="0">
            <a:noAutofit/>
          </a:bodyPr>
          <a:lstStyle/>
          <a:p>
            <a:pPr rtl="0">
              <a:spcBef>
                <a:spcPts val="640"/>
              </a:spcBef>
              <a:buNone/>
            </a:pPr>
            <a:endParaRPr sz="3000" dirty="0">
              <a:solidFill>
                <a:schemeClr val="dk1"/>
              </a:solidFill>
              <a:latin typeface="Gloria Hallelujah"/>
              <a:ea typeface="Gloria Hallelujah"/>
              <a:cs typeface="Gloria Hallelujah"/>
              <a:sym typeface="Gloria Hallelujah"/>
            </a:endParaRPr>
          </a:p>
          <a:p>
            <a:pPr rtl="0">
              <a:spcBef>
                <a:spcPts val="640"/>
              </a:spcBef>
              <a:buNone/>
            </a:pPr>
            <a:endParaRPr sz="3000" dirty="0">
              <a:solidFill>
                <a:schemeClr val="dk1"/>
              </a:solidFill>
              <a:latin typeface="Gloria Hallelujah"/>
              <a:ea typeface="Gloria Hallelujah"/>
              <a:cs typeface="Gloria Hallelujah"/>
              <a:sym typeface="Gloria Hallelujah"/>
            </a:endParaRPr>
          </a:p>
          <a:p>
            <a:pPr lvl="0" rtl="0">
              <a:spcBef>
                <a:spcPts val="640"/>
              </a:spcBef>
              <a:buNone/>
            </a:pPr>
            <a:r>
              <a:rPr lang="en-US" sz="3000" dirty="0">
                <a:solidFill>
                  <a:schemeClr val="dk1"/>
                </a:solidFill>
                <a:latin typeface="Gloria Hallelujah"/>
                <a:ea typeface="Gloria Hallelujah"/>
                <a:cs typeface="Gloria Hallelujah"/>
                <a:sym typeface="Gloria Hallelujah"/>
              </a:rPr>
              <a:t>All cryptographic keys are stored in flash </a:t>
            </a:r>
            <a:r>
              <a:rPr lang="en-US" sz="3000" dirty="0" smtClean="0">
                <a:solidFill>
                  <a:schemeClr val="dk1"/>
                </a:solidFill>
                <a:latin typeface="Gloria Hallelujah"/>
                <a:ea typeface="Gloria Hallelujah"/>
                <a:cs typeface="Gloria Hallelujah"/>
                <a:sym typeface="Gloria Hallelujah"/>
              </a:rPr>
              <a:t>memory</a:t>
            </a:r>
          </a:p>
          <a:p>
            <a:pPr lvl="0" rtl="0">
              <a:spcBef>
                <a:spcPts val="640"/>
              </a:spcBef>
              <a:buNone/>
            </a:pPr>
            <a:endParaRPr lang="en-US" sz="3000" dirty="0">
              <a:solidFill>
                <a:schemeClr val="dk1"/>
              </a:solidFill>
              <a:latin typeface="Gloria Hallelujah"/>
              <a:ea typeface="Gloria Hallelujah"/>
              <a:cs typeface="Gloria Hallelujah"/>
              <a:sym typeface="Gloria Hallelujah"/>
            </a:endParaRPr>
          </a:p>
          <a:p>
            <a:pPr lvl="0" rtl="0">
              <a:spcBef>
                <a:spcPts val="640"/>
              </a:spcBef>
              <a:buNone/>
            </a:pPr>
            <a:r>
              <a:rPr lang="en-US" sz="3000" dirty="0">
                <a:solidFill>
                  <a:schemeClr val="dk1"/>
                </a:solidFill>
                <a:latin typeface="Gloria Hallelujah"/>
                <a:ea typeface="Gloria Hallelujah"/>
                <a:cs typeface="Gloria Hallelujah"/>
                <a:sym typeface="Gloria Hallelujah"/>
              </a:rPr>
              <a:t>Trusted boot can verify the kernel before it is </a:t>
            </a:r>
            <a:r>
              <a:rPr lang="en-US" sz="3000" dirty="0" smtClean="0">
                <a:solidFill>
                  <a:schemeClr val="dk1"/>
                </a:solidFill>
                <a:latin typeface="Gloria Hallelujah"/>
                <a:ea typeface="Gloria Hallelujah"/>
                <a:cs typeface="Gloria Hallelujah"/>
                <a:sym typeface="Gloria Hallelujah"/>
              </a:rPr>
              <a:t>run</a:t>
            </a:r>
          </a:p>
          <a:p>
            <a:pPr lvl="0" rtl="0">
              <a:spcBef>
                <a:spcPts val="640"/>
              </a:spcBef>
              <a:buNone/>
            </a:pPr>
            <a:endParaRPr lang="en-US" sz="3000" dirty="0">
              <a:solidFill>
                <a:schemeClr val="dk1"/>
              </a:solidFill>
              <a:latin typeface="Gloria Hallelujah"/>
              <a:ea typeface="Gloria Hallelujah"/>
              <a:cs typeface="Gloria Hallelujah"/>
              <a:sym typeface="Gloria Hallelujah"/>
            </a:endParaRPr>
          </a:p>
          <a:p>
            <a:pPr lvl="0" rtl="0">
              <a:spcBef>
                <a:spcPts val="640"/>
              </a:spcBef>
              <a:buNone/>
            </a:pPr>
            <a:r>
              <a:rPr lang="en-US" sz="3000" dirty="0">
                <a:solidFill>
                  <a:schemeClr val="dk1"/>
                </a:solidFill>
                <a:latin typeface="Gloria Hallelujah"/>
                <a:ea typeface="Gloria Hallelujah"/>
                <a:cs typeface="Gloria Hallelujah"/>
                <a:sym typeface="Gloria Hallelujah"/>
              </a:rPr>
              <a:t>All files of an app are encrypted using the same key</a:t>
            </a:r>
          </a:p>
          <a:p>
            <a:pPr lvl="0" rtl="0">
              <a:spcBef>
                <a:spcPts val="640"/>
              </a:spcBef>
              <a:buNone/>
            </a:pPr>
            <a:endParaRPr sz="3000" dirty="0">
              <a:solidFill>
                <a:schemeClr val="dk1"/>
              </a:solidFill>
              <a:latin typeface="Gloria Hallelujah"/>
              <a:ea typeface="Gloria Hallelujah"/>
              <a:cs typeface="Gloria Hallelujah"/>
              <a:sym typeface="Gloria Hallelujah"/>
            </a:endParaRPr>
          </a:p>
          <a:p>
            <a:pPr lvl="0" rtl="0">
              <a:spcBef>
                <a:spcPts val="0"/>
              </a:spcBef>
              <a:buNone/>
            </a:pPr>
            <a:endParaRPr sz="3000" dirty="0">
              <a:solidFill>
                <a:schemeClr val="dk1"/>
              </a:solidFill>
              <a:latin typeface="Gloria Hallelujah"/>
              <a:ea typeface="Gloria Hallelujah"/>
              <a:cs typeface="Gloria Hallelujah"/>
              <a:sym typeface="Gloria Hallelujah"/>
            </a:endParaRPr>
          </a:p>
        </p:txBody>
      </p:sp>
      <p:sp>
        <p:nvSpPr>
          <p:cNvPr id="162" name="Shape 162"/>
          <p:cNvSpPr/>
          <p:nvPr/>
        </p:nvSpPr>
        <p:spPr>
          <a:xfrm>
            <a:off x="1113025" y="49128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Shape 168"/>
          <p:cNvPicPr preferRelativeResize="0"/>
          <p:nvPr/>
        </p:nvPicPr>
        <p:blipFill>
          <a:blip r:embed="rId3">
            <a:alphaModFix/>
          </a:blip>
          <a:stretch>
            <a:fillRect/>
          </a:stretch>
        </p:blipFill>
        <p:spPr>
          <a:xfrm>
            <a:off x="664074" y="1371588"/>
            <a:ext cx="4556275" cy="4648924"/>
          </a:xfrm>
          <a:prstGeom prst="rect">
            <a:avLst/>
          </a:prstGeom>
          <a:noFill/>
          <a:ln>
            <a:noFill/>
          </a:ln>
        </p:spPr>
      </p:pic>
      <p:sp>
        <p:nvSpPr>
          <p:cNvPr id="169" name="Shape 16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Mandatory Code Signing</a:t>
            </a:r>
          </a:p>
        </p:txBody>
      </p:sp>
      <p:sp>
        <p:nvSpPr>
          <p:cNvPr id="170" name="Shape 170"/>
          <p:cNvSpPr txBox="1">
            <a:spLocks noGrp="1"/>
          </p:cNvSpPr>
          <p:nvPr>
            <p:ph type="body" idx="1"/>
          </p:nvPr>
        </p:nvSpPr>
        <p:spPr>
          <a:xfrm>
            <a:off x="4799325" y="1371600"/>
            <a:ext cx="6786600" cy="4904699"/>
          </a:xfrm>
          <a:prstGeom prst="rect">
            <a:avLst/>
          </a:prstGeom>
        </p:spPr>
        <p:txBody>
          <a:bodyPr lIns="117825" tIns="117825" rIns="117825" bIns="117825" anchor="t" anchorCtr="0">
            <a:noAutofit/>
          </a:bodyPr>
          <a:lstStyle/>
          <a:p>
            <a:pPr marL="457200" lvl="0" indent="-228600" rtl="0">
              <a:lnSpc>
                <a:spcPct val="115000"/>
              </a:lnSpc>
              <a:spcBef>
                <a:spcPts val="0"/>
              </a:spcBef>
              <a:buClr>
                <a:srgbClr val="6B9462"/>
              </a:buClr>
              <a:buSzPct val="100000"/>
            </a:pPr>
            <a:r>
              <a:rPr lang="en-US" sz="3000" b="1">
                <a:solidFill>
                  <a:srgbClr val="6B9462"/>
                </a:solidFill>
              </a:rPr>
              <a:t>All executable code has to be signed by a trusted party</a:t>
            </a:r>
          </a:p>
          <a:p>
            <a:pPr marL="0" lvl="0" indent="0" rtl="0">
              <a:lnSpc>
                <a:spcPct val="115000"/>
              </a:lnSpc>
              <a:spcBef>
                <a:spcPts val="0"/>
              </a:spcBef>
              <a:buNone/>
            </a:pPr>
            <a:endParaRPr sz="3000" b="1">
              <a:solidFill>
                <a:srgbClr val="6B9462"/>
              </a:solidFill>
            </a:endParaRPr>
          </a:p>
          <a:p>
            <a:pPr marL="1371600" lvl="2" indent="-228600" rtl="0">
              <a:lnSpc>
                <a:spcPct val="115000"/>
              </a:lnSpc>
              <a:spcBef>
                <a:spcPts val="560"/>
              </a:spcBef>
              <a:buClr>
                <a:schemeClr val="dk1"/>
              </a:buClr>
              <a:buSzPct val="100000"/>
            </a:pPr>
            <a:r>
              <a:rPr lang="en-US" sz="3000">
                <a:solidFill>
                  <a:schemeClr val="dk1"/>
                </a:solidFill>
              </a:rPr>
              <a:t>Apps from App Store are signed by Apple</a:t>
            </a:r>
          </a:p>
          <a:p>
            <a:pPr marL="914400" lvl="0" indent="0" rtl="0">
              <a:lnSpc>
                <a:spcPct val="115000"/>
              </a:lnSpc>
              <a:spcBef>
                <a:spcPts val="560"/>
              </a:spcBef>
              <a:buNone/>
            </a:pPr>
            <a:endParaRPr sz="3000">
              <a:solidFill>
                <a:schemeClr val="dk1"/>
              </a:solidFill>
            </a:endParaRPr>
          </a:p>
          <a:p>
            <a:pPr marL="1371600" lvl="2" indent="-228600" rtl="0">
              <a:lnSpc>
                <a:spcPct val="115000"/>
              </a:lnSpc>
              <a:spcBef>
                <a:spcPts val="560"/>
              </a:spcBef>
              <a:buClr>
                <a:schemeClr val="dk1"/>
              </a:buClr>
              <a:buSzPct val="100000"/>
            </a:pPr>
            <a:r>
              <a:rPr lang="en-US" sz="3000" b="1">
                <a:solidFill>
                  <a:srgbClr val="6699FF"/>
                </a:solidFill>
              </a:rPr>
              <a:t>No dynamic code generation</a:t>
            </a:r>
            <a:r>
              <a:rPr lang="en-US" sz="3000">
                <a:solidFill>
                  <a:schemeClr val="dk1"/>
                </a:solidFill>
              </a:rPr>
              <a:t> or self-modifying</a:t>
            </a:r>
          </a:p>
          <a:p>
            <a:pPr marL="0" lvl="0" indent="0" rtl="0">
              <a:lnSpc>
                <a:spcPct val="115000"/>
              </a:lnSpc>
              <a:spcBef>
                <a:spcPts val="0"/>
              </a:spcBef>
              <a:buNone/>
            </a:pPr>
            <a:endParaRPr sz="3000"/>
          </a:p>
        </p:txBody>
      </p:sp>
    </p:spTree>
  </p:cSld>
  <p:clrMapOvr>
    <a:masterClrMapping/>
  </p:clrMapOvr>
  <p:transition xmlns:p14="http://schemas.microsoft.com/office/powerpoint/2010/mai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Shape 176"/>
          <p:cNvPicPr preferRelativeResize="0"/>
          <p:nvPr/>
        </p:nvPicPr>
        <p:blipFill>
          <a:blip r:embed="rId3">
            <a:alphaModFix/>
          </a:blip>
          <a:stretch>
            <a:fillRect/>
          </a:stretch>
        </p:blipFill>
        <p:spPr>
          <a:xfrm>
            <a:off x="664074" y="1371588"/>
            <a:ext cx="4556275" cy="4648924"/>
          </a:xfrm>
          <a:prstGeom prst="rect">
            <a:avLst/>
          </a:prstGeom>
          <a:noFill/>
          <a:ln>
            <a:noFill/>
          </a:ln>
        </p:spPr>
      </p:pic>
      <p:sp>
        <p:nvSpPr>
          <p:cNvPr id="177" name="Shape 177"/>
          <p:cNvSpPr txBox="1">
            <a:spLocks noGrp="1"/>
          </p:cNvSpPr>
          <p:nvPr>
            <p:ph type="body" idx="1"/>
          </p:nvPr>
        </p:nvSpPr>
        <p:spPr>
          <a:xfrm>
            <a:off x="4649271" y="1371600"/>
            <a:ext cx="6526200" cy="4904699"/>
          </a:xfrm>
          <a:prstGeom prst="rect">
            <a:avLst/>
          </a:prstGeom>
        </p:spPr>
        <p:txBody>
          <a:bodyPr lIns="117825" tIns="117825" rIns="117825" bIns="117825" anchor="t" anchorCtr="0">
            <a:noAutofit/>
          </a:bodyPr>
          <a:lstStyle/>
          <a:p>
            <a:pPr marL="457200" lvl="0" indent="-228600" rtl="0">
              <a:lnSpc>
                <a:spcPct val="115000"/>
              </a:lnSpc>
              <a:spcBef>
                <a:spcPts val="640"/>
              </a:spcBef>
              <a:buClr>
                <a:srgbClr val="6B9462"/>
              </a:buClr>
              <a:buSzPct val="100000"/>
            </a:pPr>
            <a:r>
              <a:rPr lang="en-US" sz="3000" b="1">
                <a:solidFill>
                  <a:srgbClr val="6B9462"/>
                </a:solidFill>
              </a:rPr>
              <a:t>Code signing check</a:t>
            </a:r>
          </a:p>
          <a:p>
            <a:pPr marL="0" lvl="0" indent="0" rtl="0">
              <a:lnSpc>
                <a:spcPct val="115000"/>
              </a:lnSpc>
              <a:spcBef>
                <a:spcPts val="640"/>
              </a:spcBef>
              <a:buNone/>
            </a:pPr>
            <a:endParaRPr sz="3000" b="1">
              <a:solidFill>
                <a:srgbClr val="6B9462"/>
              </a:solidFill>
            </a:endParaRPr>
          </a:p>
          <a:p>
            <a:pPr marL="1371600" lvl="2" indent="-228600" rtl="0">
              <a:lnSpc>
                <a:spcPct val="115000"/>
              </a:lnSpc>
              <a:spcBef>
                <a:spcPts val="560"/>
              </a:spcBef>
              <a:buClr>
                <a:schemeClr val="dk1"/>
              </a:buClr>
              <a:buSzPct val="100000"/>
            </a:pPr>
            <a:r>
              <a:rPr lang="en-US" sz="3000">
                <a:solidFill>
                  <a:schemeClr val="dk1"/>
                </a:solidFill>
              </a:rPr>
              <a:t>Enforced by kernel, handled by a user-space daemon</a:t>
            </a:r>
          </a:p>
          <a:p>
            <a:pPr marL="914400" lvl="0" indent="0" rtl="0">
              <a:lnSpc>
                <a:spcPct val="115000"/>
              </a:lnSpc>
              <a:spcBef>
                <a:spcPts val="560"/>
              </a:spcBef>
              <a:buNone/>
            </a:pPr>
            <a:endParaRPr sz="3000">
              <a:solidFill>
                <a:schemeClr val="dk1"/>
              </a:solidFill>
            </a:endParaRPr>
          </a:p>
          <a:p>
            <a:pPr marL="1371600" lvl="2" indent="-228600" rtl="0">
              <a:lnSpc>
                <a:spcPct val="115000"/>
              </a:lnSpc>
              <a:spcBef>
                <a:spcPts val="560"/>
              </a:spcBef>
              <a:buClr>
                <a:srgbClr val="6699FF"/>
              </a:buClr>
              <a:buSzPct val="100000"/>
            </a:pPr>
            <a:r>
              <a:rPr lang="en-US" sz="3000" b="1">
                <a:solidFill>
                  <a:srgbClr val="6699FF"/>
                </a:solidFill>
              </a:rPr>
              <a:t>Mandatory code signing</a:t>
            </a:r>
          </a:p>
        </p:txBody>
      </p:sp>
      <p:sp>
        <p:nvSpPr>
          <p:cNvPr id="178" name="Shape 178"/>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Mandatory Code Signing</a:t>
            </a:r>
          </a:p>
        </p:txBody>
      </p:sp>
    </p:spTree>
  </p:cSld>
  <p:clrMapOvr>
    <a:masterClrMapping/>
  </p:clrMapOvr>
  <p:transition xmlns:p14="http://schemas.microsoft.com/office/powerpoint/2010/mai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Restricted App Distribution Model</a:t>
            </a:r>
          </a:p>
        </p:txBody>
      </p:sp>
      <p:sp>
        <p:nvSpPr>
          <p:cNvPr id="185" name="Shape 185"/>
          <p:cNvSpPr txBox="1">
            <a:spLocks noGrp="1"/>
          </p:cNvSpPr>
          <p:nvPr>
            <p:ph type="body" idx="1"/>
          </p:nvPr>
        </p:nvSpPr>
        <p:spPr>
          <a:xfrm>
            <a:off x="812250" y="4113575"/>
            <a:ext cx="10363200" cy="1800000"/>
          </a:xfrm>
          <a:prstGeom prst="rect">
            <a:avLst/>
          </a:prstGeom>
        </p:spPr>
        <p:txBody>
          <a:bodyPr lIns="117825" tIns="117825" rIns="117825" bIns="117825" anchor="t" anchorCtr="0">
            <a:noAutofit/>
          </a:bodyPr>
          <a:lstStyle/>
          <a:p>
            <a:pPr marL="342900" lvl="0" indent="-190500" rtl="0">
              <a:lnSpc>
                <a:spcPct val="100000"/>
              </a:lnSpc>
              <a:spcBef>
                <a:spcPts val="0"/>
              </a:spcBef>
              <a:buClr>
                <a:schemeClr val="dk1"/>
              </a:buClr>
              <a:buSzPct val="100000"/>
              <a:buFont typeface="Gloria Hallelujah"/>
            </a:pPr>
            <a:r>
              <a:rPr lang="en-US" sz="2800">
                <a:solidFill>
                  <a:schemeClr val="dk1"/>
                </a:solidFill>
              </a:rPr>
              <a:t>Third-party apps have to be</a:t>
            </a:r>
            <a:r>
              <a:rPr lang="en-US" sz="2800" b="1">
                <a:solidFill>
                  <a:srgbClr val="6B9462"/>
                </a:solidFill>
              </a:rPr>
              <a:t> reviewed by Apple</a:t>
            </a:r>
            <a:r>
              <a:rPr lang="en-US" sz="2800">
                <a:solidFill>
                  <a:schemeClr val="dk1"/>
                </a:solidFill>
              </a:rPr>
              <a:t>. The apps that passed the review are signed by Apple</a:t>
            </a:r>
          </a:p>
          <a:p>
            <a:pPr marL="342900" lvl="0" indent="-190500" rtl="0">
              <a:lnSpc>
                <a:spcPct val="100000"/>
              </a:lnSpc>
              <a:spcBef>
                <a:spcPts val="640"/>
              </a:spcBef>
              <a:buClr>
                <a:srgbClr val="6699FF"/>
              </a:buClr>
              <a:buSzPct val="100000"/>
              <a:buFont typeface="Gloria Hallelujah"/>
            </a:pPr>
            <a:r>
              <a:rPr lang="en-US" sz="2800" b="1">
                <a:solidFill>
                  <a:srgbClr val="6699FF"/>
                </a:solidFill>
              </a:rPr>
              <a:t>iOS devices are only allowed to download apps through the App Store</a:t>
            </a:r>
          </a:p>
        </p:txBody>
      </p:sp>
      <p:pic>
        <p:nvPicPr>
          <p:cNvPr id="186" name="Shape 186"/>
          <p:cNvPicPr preferRelativeResize="0"/>
          <p:nvPr/>
        </p:nvPicPr>
        <p:blipFill>
          <a:blip r:embed="rId3">
            <a:alphaModFix/>
          </a:blip>
          <a:stretch>
            <a:fillRect/>
          </a:stretch>
        </p:blipFill>
        <p:spPr>
          <a:xfrm>
            <a:off x="1147750" y="1239237"/>
            <a:ext cx="9896475" cy="2695575"/>
          </a:xfrm>
          <a:prstGeom prst="rect">
            <a:avLst/>
          </a:prstGeom>
          <a:noFill/>
          <a:ln>
            <a:noFill/>
          </a:ln>
        </p:spPr>
      </p:pic>
    </p:spTree>
  </p:cSld>
  <p:clrMapOvr>
    <a:masterClrMapping/>
  </p:clrMapOvr>
  <p:transition xmlns:p14="http://schemas.microsoft.com/office/powerpoint/2010/mai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Introduction to WiFi</a:t>
            </a:r>
          </a:p>
        </p:txBody>
      </p:sp>
      <p:pic>
        <p:nvPicPr>
          <p:cNvPr id="26" name="Shape 26"/>
          <p:cNvPicPr preferRelativeResize="0"/>
          <p:nvPr/>
        </p:nvPicPr>
        <p:blipFill>
          <a:blip r:embed="rId3">
            <a:alphaModFix/>
          </a:blip>
          <a:stretch>
            <a:fillRect/>
          </a:stretch>
        </p:blipFill>
        <p:spPr>
          <a:xfrm>
            <a:off x="1922676" y="1371600"/>
            <a:ext cx="7894924" cy="4996250"/>
          </a:xfrm>
          <a:prstGeom prst="rect">
            <a:avLst/>
          </a:prstGeom>
          <a:noFill/>
          <a:ln>
            <a:noFill/>
          </a:ln>
        </p:spPr>
      </p:pic>
    </p:spTree>
  </p:cSld>
  <p:clrMapOvr>
    <a:masterClrMapping/>
  </p:clrMapOvr>
  <p:transition xmlns:p14="http://schemas.microsoft.com/office/powerpoint/2010/mai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2347725" y="448625"/>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solidFill>
                  <a:srgbClr val="9B37AA"/>
                </a:solidFill>
              </a:rPr>
              <a:t>App Store Security Quiz</a:t>
            </a:r>
          </a:p>
        </p:txBody>
      </p:sp>
      <p:sp>
        <p:nvSpPr>
          <p:cNvPr id="193" name="Shape 193"/>
          <p:cNvSpPr txBox="1">
            <a:spLocks noGrp="1"/>
          </p:cNvSpPr>
          <p:nvPr>
            <p:ph type="body" idx="1"/>
          </p:nvPr>
        </p:nvSpPr>
        <p:spPr>
          <a:xfrm>
            <a:off x="643950" y="1958850"/>
            <a:ext cx="10904100" cy="3502500"/>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a:solidFill>
                  <a:schemeClr val="dk1"/>
                </a:solidFill>
              </a:rPr>
              <a:t>In 2013 researchers were able to bypass Apple’s App store security. </a:t>
            </a:r>
            <a:r>
              <a:rPr lang="en-US" sz="3000" b="1">
                <a:solidFill>
                  <a:srgbClr val="6699FF"/>
                </a:solidFill>
              </a:rPr>
              <a:t>What method did they use?</a:t>
            </a:r>
          </a:p>
        </p:txBody>
      </p:sp>
      <p:pic>
        <p:nvPicPr>
          <p:cNvPr id="194" name="Shape 194"/>
          <p:cNvPicPr preferRelativeResize="0"/>
          <p:nvPr/>
        </p:nvPicPr>
        <p:blipFill>
          <a:blip r:embed="rId3">
            <a:alphaModFix/>
          </a:blip>
          <a:stretch>
            <a:fillRect/>
          </a:stretch>
        </p:blipFill>
        <p:spPr>
          <a:xfrm>
            <a:off x="954299" y="436024"/>
            <a:ext cx="1322599" cy="1459999"/>
          </a:xfrm>
          <a:prstGeom prst="rect">
            <a:avLst/>
          </a:prstGeom>
          <a:noFill/>
          <a:ln>
            <a:noFill/>
          </a:ln>
        </p:spPr>
      </p:pic>
      <p:sp>
        <p:nvSpPr>
          <p:cNvPr id="195" name="Shape 195"/>
          <p:cNvSpPr/>
          <p:nvPr/>
        </p:nvSpPr>
        <p:spPr>
          <a:xfrm>
            <a:off x="950050" y="354041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6" name="Shape 196"/>
          <p:cNvSpPr txBox="1"/>
          <p:nvPr/>
        </p:nvSpPr>
        <p:spPr>
          <a:xfrm>
            <a:off x="2349200" y="1171925"/>
            <a:ext cx="8216699" cy="768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6699FF"/>
                </a:solidFill>
                <a:latin typeface="Gloria Hallelujah"/>
                <a:ea typeface="Gloria Hallelujah"/>
                <a:cs typeface="Gloria Hallelujah"/>
                <a:sym typeface="Gloria Hallelujah"/>
              </a:rPr>
              <a:t>Choose the best answer</a:t>
            </a:r>
          </a:p>
        </p:txBody>
      </p:sp>
      <p:sp>
        <p:nvSpPr>
          <p:cNvPr id="197" name="Shape 197"/>
          <p:cNvSpPr/>
          <p:nvPr/>
        </p:nvSpPr>
        <p:spPr>
          <a:xfrm>
            <a:off x="950050" y="4459164"/>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8" name="Shape 198"/>
          <p:cNvSpPr txBox="1"/>
          <p:nvPr/>
        </p:nvSpPr>
        <p:spPr>
          <a:xfrm>
            <a:off x="1943325" y="3200550"/>
            <a:ext cx="9832499" cy="3171300"/>
          </a:xfrm>
          <a:prstGeom prst="rect">
            <a:avLst/>
          </a:prstGeom>
          <a:noFill/>
          <a:ln>
            <a:noFill/>
          </a:ln>
        </p:spPr>
        <p:txBody>
          <a:bodyPr lIns="91425" tIns="91425" rIns="91425" bIns="91425" anchor="ctr" anchorCtr="0">
            <a:noAutofit/>
          </a:bodyPr>
          <a:lstStyle/>
          <a:p>
            <a:pPr lvl="0" rtl="0">
              <a:spcBef>
                <a:spcPts val="0"/>
              </a:spcBef>
              <a:buNone/>
            </a:pPr>
            <a:r>
              <a:rPr lang="en-US" sz="3000" dirty="0">
                <a:solidFill>
                  <a:schemeClr val="dk1"/>
                </a:solidFill>
                <a:latin typeface="Gloria Hallelujah"/>
                <a:ea typeface="Gloria Hallelujah"/>
                <a:cs typeface="Gloria Hallelujah"/>
                <a:sym typeface="Gloria Hallelujah"/>
              </a:rPr>
              <a:t>Uploaded malware disguised as an app without authorization, bypassing the review and check process.</a:t>
            </a:r>
          </a:p>
          <a:p>
            <a:pPr lvl="0" rtl="0">
              <a:spcBef>
                <a:spcPts val="0"/>
              </a:spcBef>
              <a:buNone/>
            </a:pPr>
            <a:r>
              <a:rPr lang="en-US" sz="3000" dirty="0">
                <a:solidFill>
                  <a:schemeClr val="dk1"/>
                </a:solidFill>
                <a:latin typeface="Gloria Hallelujah"/>
                <a:ea typeface="Gloria Hallelujah"/>
                <a:cs typeface="Gloria Hallelujah"/>
                <a:sym typeface="Gloria Hallelujah"/>
              </a:rPr>
              <a:t>Uploaded an app that after it passed the review process morphed into malware.</a:t>
            </a:r>
          </a:p>
          <a:p>
            <a:pPr lvl="0" rtl="0">
              <a:spcBef>
                <a:spcPts val="0"/>
              </a:spcBef>
              <a:buNone/>
            </a:pPr>
            <a:r>
              <a:rPr lang="en-US" sz="3000" dirty="0">
                <a:solidFill>
                  <a:schemeClr val="dk1"/>
                </a:solidFill>
                <a:latin typeface="Gloria Hallelujah"/>
                <a:ea typeface="Gloria Hallelujah"/>
                <a:cs typeface="Gloria Hallelujah"/>
                <a:sym typeface="Gloria Hallelujah"/>
              </a:rPr>
              <a:t>Uploaded an app that led users to a site that contained malware. </a:t>
            </a:r>
          </a:p>
        </p:txBody>
      </p:sp>
      <p:sp>
        <p:nvSpPr>
          <p:cNvPr id="199" name="Shape 199"/>
          <p:cNvSpPr/>
          <p:nvPr/>
        </p:nvSpPr>
        <p:spPr>
          <a:xfrm>
            <a:off x="950050" y="5381064"/>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812241" y="31832"/>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Sandboxing</a:t>
            </a:r>
          </a:p>
        </p:txBody>
      </p:sp>
      <p:sp>
        <p:nvSpPr>
          <p:cNvPr id="206" name="Shape 206"/>
          <p:cNvSpPr txBox="1">
            <a:spLocks noGrp="1"/>
          </p:cNvSpPr>
          <p:nvPr>
            <p:ph type="body" idx="1"/>
          </p:nvPr>
        </p:nvSpPr>
        <p:spPr>
          <a:xfrm>
            <a:off x="8050700" y="1178675"/>
            <a:ext cx="3783000" cy="1330199"/>
          </a:xfrm>
          <a:prstGeom prst="rect">
            <a:avLst/>
          </a:prstGeom>
        </p:spPr>
        <p:txBody>
          <a:bodyPr lIns="117825" tIns="117825" rIns="117825" bIns="117825" anchor="t" anchorCtr="0">
            <a:noAutofit/>
          </a:bodyPr>
          <a:lstStyle/>
          <a:p>
            <a:pPr marL="342900" lvl="0" indent="-209550" rtl="0">
              <a:lnSpc>
                <a:spcPct val="100000"/>
              </a:lnSpc>
              <a:spcBef>
                <a:spcPts val="0"/>
              </a:spcBef>
              <a:buClr>
                <a:schemeClr val="dk1"/>
              </a:buClr>
              <a:buSzPct val="100000"/>
              <a:buFont typeface="Gloria Hallelujah"/>
            </a:pPr>
            <a:r>
              <a:rPr lang="en-US" sz="2800" b="1">
                <a:solidFill>
                  <a:srgbClr val="6B9462"/>
                </a:solidFill>
              </a:rPr>
              <a:t>Each app has a unique home directory </a:t>
            </a:r>
            <a:r>
              <a:rPr lang="en-US" sz="2800">
                <a:solidFill>
                  <a:schemeClr val="dk1"/>
                </a:solidFill>
              </a:rPr>
              <a:t>for its files</a:t>
            </a:r>
          </a:p>
          <a:p>
            <a:pPr marL="342900" lvl="0" indent="-209550" rtl="0">
              <a:lnSpc>
                <a:spcPct val="100000"/>
              </a:lnSpc>
              <a:spcBef>
                <a:spcPts val="560"/>
              </a:spcBef>
              <a:buClr>
                <a:schemeClr val="dk1"/>
              </a:buClr>
              <a:buSzPct val="100000"/>
              <a:buFont typeface="Gloria Hallelujah"/>
            </a:pPr>
            <a:r>
              <a:rPr lang="en-US" sz="2800" b="1">
                <a:solidFill>
                  <a:srgbClr val="6B9462"/>
                </a:solidFill>
              </a:rPr>
              <a:t>Apps are restricted</a:t>
            </a:r>
            <a:r>
              <a:rPr lang="en-US" sz="2800">
                <a:solidFill>
                  <a:schemeClr val="dk1"/>
                </a:solidFill>
              </a:rPr>
              <a:t> from accessing files stored by other apps or from making changes to the device</a:t>
            </a:r>
          </a:p>
        </p:txBody>
      </p:sp>
      <p:pic>
        <p:nvPicPr>
          <p:cNvPr id="207" name="Shape 207"/>
          <p:cNvPicPr preferRelativeResize="0"/>
          <p:nvPr/>
        </p:nvPicPr>
        <p:blipFill>
          <a:blip r:embed="rId3">
            <a:alphaModFix/>
          </a:blip>
          <a:stretch>
            <a:fillRect/>
          </a:stretch>
        </p:blipFill>
        <p:spPr>
          <a:xfrm>
            <a:off x="970262" y="1371587"/>
            <a:ext cx="6715125" cy="4810125"/>
          </a:xfrm>
          <a:prstGeom prst="rect">
            <a:avLst/>
          </a:prstGeom>
          <a:noFill/>
          <a:ln>
            <a:noFill/>
          </a:ln>
        </p:spPr>
      </p:pic>
    </p:spTree>
  </p:cSld>
  <p:clrMapOvr>
    <a:masterClrMapping/>
  </p:clrMapOvr>
  <p:transition xmlns:p14="http://schemas.microsoft.com/office/powerpoint/2010/mai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Address Space Layout Randomization</a:t>
            </a:r>
          </a:p>
        </p:txBody>
      </p:sp>
      <p:sp>
        <p:nvSpPr>
          <p:cNvPr id="214" name="Shape 214"/>
          <p:cNvSpPr txBox="1">
            <a:spLocks noGrp="1"/>
          </p:cNvSpPr>
          <p:nvPr>
            <p:ph type="body" idx="1"/>
          </p:nvPr>
        </p:nvSpPr>
        <p:spPr>
          <a:xfrm>
            <a:off x="317550" y="683475"/>
            <a:ext cx="11404500" cy="1143000"/>
          </a:xfrm>
          <a:prstGeom prst="rect">
            <a:avLst/>
          </a:prstGeom>
        </p:spPr>
        <p:txBody>
          <a:bodyPr lIns="117825" tIns="117825" rIns="117825" bIns="117825" anchor="t" anchorCtr="0">
            <a:noAutofit/>
          </a:bodyPr>
          <a:lstStyle/>
          <a:p>
            <a:pPr marL="0" lvl="0" indent="0" rtl="0">
              <a:lnSpc>
                <a:spcPct val="100000"/>
              </a:lnSpc>
              <a:spcBef>
                <a:spcPts val="0"/>
              </a:spcBef>
              <a:buNone/>
            </a:pPr>
            <a:endParaRPr sz="3000">
              <a:solidFill>
                <a:schemeClr val="dk1"/>
              </a:solidFill>
            </a:endParaRPr>
          </a:p>
          <a:p>
            <a:pPr marL="742950" lvl="1" indent="-171450" rtl="0">
              <a:lnSpc>
                <a:spcPct val="100000"/>
              </a:lnSpc>
              <a:spcBef>
                <a:spcPts val="480"/>
              </a:spcBef>
              <a:buClr>
                <a:schemeClr val="dk1"/>
              </a:buClr>
              <a:buSzPct val="100000"/>
              <a:buFont typeface="Gloria Hallelujah"/>
            </a:pPr>
            <a:r>
              <a:rPr lang="en-US" sz="3000">
                <a:solidFill>
                  <a:schemeClr val="dk1"/>
                </a:solidFill>
              </a:rPr>
              <a:t>Stack, heap, main executable, and dynamic libraries.</a:t>
            </a:r>
          </a:p>
          <a:p>
            <a:pPr lvl="0" rtl="0">
              <a:spcBef>
                <a:spcPts val="0"/>
              </a:spcBef>
              <a:buNone/>
            </a:pPr>
            <a:endParaRPr sz="3000"/>
          </a:p>
        </p:txBody>
      </p:sp>
      <p:pic>
        <p:nvPicPr>
          <p:cNvPr id="215" name="Shape 215"/>
          <p:cNvPicPr preferRelativeResize="0"/>
          <p:nvPr/>
        </p:nvPicPr>
        <p:blipFill>
          <a:blip r:embed="rId3">
            <a:alphaModFix/>
          </a:blip>
          <a:stretch>
            <a:fillRect/>
          </a:stretch>
        </p:blipFill>
        <p:spPr>
          <a:xfrm>
            <a:off x="3471000" y="2228562"/>
            <a:ext cx="4610100" cy="4219575"/>
          </a:xfrm>
          <a:prstGeom prst="rect">
            <a:avLst/>
          </a:prstGeom>
          <a:noFill/>
          <a:ln>
            <a:noFill/>
          </a:ln>
        </p:spPr>
      </p:pic>
    </p:spTree>
  </p:cSld>
  <p:clrMapOvr>
    <a:masterClrMapping/>
  </p:clrMapOvr>
  <p:transition xmlns:p14="http://schemas.microsoft.com/office/powerpoint/2010/mai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2696250" y="277850"/>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solidFill>
                  <a:srgbClr val="9B37AA"/>
                </a:solidFill>
              </a:rPr>
              <a:t>Apple Security Quiz</a:t>
            </a:r>
          </a:p>
        </p:txBody>
      </p:sp>
      <p:sp>
        <p:nvSpPr>
          <p:cNvPr id="222" name="Shape 222"/>
          <p:cNvSpPr txBox="1">
            <a:spLocks noGrp="1"/>
          </p:cNvSpPr>
          <p:nvPr>
            <p:ph type="body" idx="1"/>
          </p:nvPr>
        </p:nvSpPr>
        <p:spPr>
          <a:xfrm>
            <a:off x="769425" y="1691150"/>
            <a:ext cx="10904100" cy="35025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dirty="0">
                <a:solidFill>
                  <a:schemeClr val="dk1"/>
                </a:solidFill>
              </a:rPr>
              <a:t>What weaknesses were exploited by researchers in the Apple apps security in 2015?</a:t>
            </a:r>
          </a:p>
          <a:p>
            <a:pPr marL="0" lvl="0" indent="0" rtl="0">
              <a:lnSpc>
                <a:spcPct val="100000"/>
              </a:lnSpc>
              <a:spcBef>
                <a:spcPts val="0"/>
              </a:spcBef>
              <a:buNone/>
            </a:pPr>
            <a:endParaRPr sz="3000" dirty="0">
              <a:solidFill>
                <a:schemeClr val="dk1"/>
              </a:solidFill>
            </a:endParaRPr>
          </a:p>
        </p:txBody>
      </p:sp>
      <p:pic>
        <p:nvPicPr>
          <p:cNvPr id="223" name="Shape 223"/>
          <p:cNvPicPr preferRelativeResize="0"/>
          <p:nvPr/>
        </p:nvPicPr>
        <p:blipFill>
          <a:blip r:embed="rId3">
            <a:alphaModFix/>
          </a:blip>
          <a:stretch>
            <a:fillRect/>
          </a:stretch>
        </p:blipFill>
        <p:spPr>
          <a:xfrm>
            <a:off x="1311149" y="277849"/>
            <a:ext cx="1322599" cy="1459999"/>
          </a:xfrm>
          <a:prstGeom prst="rect">
            <a:avLst/>
          </a:prstGeom>
          <a:noFill/>
          <a:ln>
            <a:noFill/>
          </a:ln>
        </p:spPr>
      </p:pic>
      <p:sp>
        <p:nvSpPr>
          <p:cNvPr id="224" name="Shape 224"/>
          <p:cNvSpPr/>
          <p:nvPr/>
        </p:nvSpPr>
        <p:spPr>
          <a:xfrm>
            <a:off x="1257775" y="3053271"/>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25" name="Shape 225"/>
          <p:cNvSpPr txBox="1"/>
          <p:nvPr/>
        </p:nvSpPr>
        <p:spPr>
          <a:xfrm>
            <a:off x="2773925" y="1001150"/>
            <a:ext cx="8216699" cy="768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6699FF"/>
                </a:solidFill>
                <a:latin typeface="Gloria Hallelujah"/>
                <a:ea typeface="Gloria Hallelujah"/>
                <a:cs typeface="Gloria Hallelujah"/>
                <a:sym typeface="Gloria Hallelujah"/>
              </a:rPr>
              <a:t>Choose the best answer</a:t>
            </a:r>
          </a:p>
        </p:txBody>
      </p:sp>
      <p:sp>
        <p:nvSpPr>
          <p:cNvPr id="226" name="Shape 226"/>
          <p:cNvSpPr/>
          <p:nvPr/>
        </p:nvSpPr>
        <p:spPr>
          <a:xfrm>
            <a:off x="1257775" y="3953457"/>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27" name="Shape 227"/>
          <p:cNvSpPr txBox="1"/>
          <p:nvPr/>
        </p:nvSpPr>
        <p:spPr>
          <a:xfrm>
            <a:off x="2202700" y="2996675"/>
            <a:ext cx="8991899" cy="3000000"/>
          </a:xfrm>
          <a:prstGeom prst="rect">
            <a:avLst/>
          </a:prstGeom>
          <a:noFill/>
          <a:ln>
            <a:noFill/>
          </a:ln>
        </p:spPr>
        <p:txBody>
          <a:bodyPr lIns="91425" tIns="91425" rIns="91425" bIns="91425" anchor="ctr" anchorCtr="0">
            <a:noAutofit/>
          </a:bodyPr>
          <a:lstStyle/>
          <a:p>
            <a:pPr lvl="0" rtl="0">
              <a:spcBef>
                <a:spcPts val="0"/>
              </a:spcBef>
              <a:buNone/>
            </a:pPr>
            <a:r>
              <a:rPr lang="en-US" sz="3000" dirty="0">
                <a:solidFill>
                  <a:schemeClr val="dk1"/>
                </a:solidFill>
                <a:latin typeface="Gloria Hallelujah"/>
                <a:ea typeface="Gloria Hallelujah"/>
                <a:cs typeface="Gloria Hallelujah"/>
                <a:sym typeface="Gloria Hallelujah"/>
              </a:rPr>
              <a:t>The malware was </a:t>
            </a:r>
            <a:r>
              <a:rPr lang="en-US" sz="3000" dirty="0" err="1">
                <a:solidFill>
                  <a:schemeClr val="dk1"/>
                </a:solidFill>
                <a:latin typeface="Gloria Hallelujah"/>
                <a:ea typeface="Gloria Hallelujah"/>
                <a:cs typeface="Gloria Hallelujah"/>
                <a:sym typeface="Gloria Hallelujah"/>
              </a:rPr>
              <a:t>uploadable</a:t>
            </a:r>
            <a:r>
              <a:rPr lang="en-US" sz="3000" dirty="0">
                <a:solidFill>
                  <a:schemeClr val="dk1"/>
                </a:solidFill>
                <a:latin typeface="Gloria Hallelujah"/>
                <a:ea typeface="Gloria Hallelujah"/>
                <a:cs typeface="Gloria Hallelujah"/>
                <a:sym typeface="Gloria Hallelujah"/>
              </a:rPr>
              <a:t> to the Apple Apps store.</a:t>
            </a:r>
          </a:p>
          <a:p>
            <a:pPr lvl="0" rtl="0">
              <a:spcBef>
                <a:spcPts val="0"/>
              </a:spcBef>
              <a:buNone/>
            </a:pPr>
            <a:r>
              <a:rPr lang="en-US" sz="3000" dirty="0">
                <a:solidFill>
                  <a:schemeClr val="dk1"/>
                </a:solidFill>
                <a:latin typeface="Gloria Hallelujah"/>
                <a:ea typeface="Gloria Hallelujah"/>
                <a:cs typeface="Gloria Hallelujah"/>
                <a:sym typeface="Gloria Hallelujah"/>
              </a:rPr>
              <a:t>The malware was able to bypass Sandbox security</a:t>
            </a:r>
          </a:p>
          <a:p>
            <a:pPr lvl="0" rtl="0">
              <a:spcBef>
                <a:spcPts val="0"/>
              </a:spcBef>
              <a:buNone/>
            </a:pPr>
            <a:r>
              <a:rPr lang="en-US" sz="3000" dirty="0">
                <a:solidFill>
                  <a:schemeClr val="dk1"/>
                </a:solidFill>
                <a:latin typeface="Gloria Hallelujah"/>
                <a:ea typeface="Gloria Hallelujah"/>
                <a:cs typeface="Gloria Hallelujah"/>
                <a:sym typeface="Gloria Hallelujah"/>
              </a:rPr>
              <a:t>The malware was able to hijack browser extensions and collect passwords.</a:t>
            </a:r>
          </a:p>
          <a:p>
            <a:pPr lvl="0" rtl="0">
              <a:spcBef>
                <a:spcPts val="0"/>
              </a:spcBef>
              <a:buNone/>
            </a:pPr>
            <a:endParaRPr sz="3000" dirty="0">
              <a:latin typeface="Gloria Hallelujah"/>
              <a:ea typeface="Gloria Hallelujah"/>
              <a:cs typeface="Gloria Hallelujah"/>
              <a:sym typeface="Gloria Hallelujah"/>
            </a:endParaRPr>
          </a:p>
        </p:txBody>
      </p:sp>
      <p:sp>
        <p:nvSpPr>
          <p:cNvPr id="228" name="Shape 228"/>
          <p:cNvSpPr/>
          <p:nvPr/>
        </p:nvSpPr>
        <p:spPr>
          <a:xfrm>
            <a:off x="1257775" y="4710539"/>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29" name="Shape 229"/>
          <p:cNvSpPr/>
          <p:nvPr/>
        </p:nvSpPr>
        <p:spPr>
          <a:xfrm>
            <a:off x="1257775" y="5557061"/>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30" name="Shape 230"/>
          <p:cNvSpPr txBox="1"/>
          <p:nvPr/>
        </p:nvSpPr>
        <p:spPr>
          <a:xfrm>
            <a:off x="2202700" y="4285178"/>
            <a:ext cx="6852599" cy="30000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All of the above.</a:t>
            </a:r>
          </a:p>
        </p:txBody>
      </p:sp>
    </p:spTree>
  </p:cSld>
  <p:clrMapOvr>
    <a:masterClrMapping/>
  </p:clrMapOvr>
  <p:transition xmlns:p14="http://schemas.microsoft.com/office/powerpoint/2010/mai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Data Execution Prevention</a:t>
            </a:r>
          </a:p>
        </p:txBody>
      </p:sp>
      <p:pic>
        <p:nvPicPr>
          <p:cNvPr id="237" name="Shape 237"/>
          <p:cNvPicPr preferRelativeResize="0"/>
          <p:nvPr/>
        </p:nvPicPr>
        <p:blipFill>
          <a:blip r:embed="rId3">
            <a:alphaModFix/>
          </a:blip>
          <a:stretch>
            <a:fillRect/>
          </a:stretch>
        </p:blipFill>
        <p:spPr>
          <a:xfrm>
            <a:off x="3089326" y="1371601"/>
            <a:ext cx="5809050" cy="4804249"/>
          </a:xfrm>
          <a:prstGeom prst="rect">
            <a:avLst/>
          </a:prstGeom>
          <a:noFill/>
          <a:ln>
            <a:noFill/>
          </a:ln>
        </p:spPr>
      </p:pic>
    </p:spTree>
  </p:cSld>
  <p:clrMapOvr>
    <a:masterClrMapping/>
  </p:clrMapOvr>
  <p:transition xmlns:p14="http://schemas.microsoft.com/office/powerpoint/2010/mai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body" idx="1"/>
          </p:nvPr>
        </p:nvSpPr>
        <p:spPr>
          <a:xfrm>
            <a:off x="4896571" y="1676400"/>
            <a:ext cx="6278999" cy="4904699"/>
          </a:xfrm>
          <a:prstGeom prst="rect">
            <a:avLst/>
          </a:prstGeom>
        </p:spPr>
        <p:txBody>
          <a:bodyPr lIns="117825" tIns="117825" rIns="117825" bIns="117825" anchor="t" anchorCtr="0">
            <a:noAutofit/>
          </a:bodyPr>
          <a:lstStyle/>
          <a:p>
            <a:pPr marL="742950" lvl="1" indent="-152400" rtl="0">
              <a:lnSpc>
                <a:spcPct val="100000"/>
              </a:lnSpc>
              <a:spcBef>
                <a:spcPts val="560"/>
              </a:spcBef>
              <a:buClr>
                <a:schemeClr val="dk1"/>
              </a:buClr>
              <a:buSzPct val="100000"/>
              <a:buFont typeface="Gloria Hallelujah"/>
            </a:pPr>
            <a:r>
              <a:rPr lang="en-US" sz="3000" b="1">
                <a:solidFill>
                  <a:srgbClr val="6B9462"/>
                </a:solidFill>
              </a:rPr>
              <a:t>Stack and Heap</a:t>
            </a:r>
            <a:r>
              <a:rPr lang="en-US" sz="3000">
                <a:solidFill>
                  <a:schemeClr val="dk1"/>
                </a:solidFill>
              </a:rPr>
              <a:t> are not executable</a:t>
            </a:r>
          </a:p>
          <a:p>
            <a:pPr marL="457200" lvl="0" indent="0" rtl="0">
              <a:lnSpc>
                <a:spcPct val="100000"/>
              </a:lnSpc>
              <a:spcBef>
                <a:spcPts val="560"/>
              </a:spcBef>
              <a:buNone/>
            </a:pPr>
            <a:endParaRPr sz="3000">
              <a:solidFill>
                <a:schemeClr val="dk1"/>
              </a:solidFill>
            </a:endParaRPr>
          </a:p>
          <a:p>
            <a:pPr marL="742950" lvl="1" indent="-152400" rtl="0">
              <a:lnSpc>
                <a:spcPct val="100000"/>
              </a:lnSpc>
              <a:spcBef>
                <a:spcPts val="560"/>
              </a:spcBef>
              <a:buClr>
                <a:schemeClr val="dk1"/>
              </a:buClr>
              <a:buSzPct val="100000"/>
              <a:buFont typeface="Gloria Hallelujah"/>
            </a:pPr>
            <a:r>
              <a:rPr lang="en-US" sz="3000">
                <a:solidFill>
                  <a:schemeClr val="dk1"/>
                </a:solidFill>
              </a:rPr>
              <a:t>W^X policy enforced on code pages</a:t>
            </a:r>
          </a:p>
          <a:p>
            <a:pPr marL="0" lvl="0" indent="0" rtl="0">
              <a:lnSpc>
                <a:spcPct val="100000"/>
              </a:lnSpc>
              <a:spcBef>
                <a:spcPts val="560"/>
              </a:spcBef>
              <a:buClr>
                <a:schemeClr val="dk1"/>
              </a:buClr>
              <a:buFont typeface="Arial"/>
              <a:buNone/>
            </a:pPr>
            <a:endParaRPr sz="3000">
              <a:solidFill>
                <a:schemeClr val="dk1"/>
              </a:solidFill>
            </a:endParaRPr>
          </a:p>
          <a:p>
            <a:pPr marL="0" lvl="0" indent="0" rtl="0">
              <a:lnSpc>
                <a:spcPct val="100000"/>
              </a:lnSpc>
              <a:spcBef>
                <a:spcPts val="560"/>
              </a:spcBef>
              <a:buClr>
                <a:schemeClr val="dk1"/>
              </a:buClr>
              <a:buSzPct val="36666"/>
              <a:buFont typeface="Arial"/>
              <a:buNone/>
            </a:pPr>
            <a:r>
              <a:rPr lang="en-US" sz="3000" b="1">
                <a:solidFill>
                  <a:srgbClr val="6699FF"/>
                </a:solidFill>
              </a:rPr>
              <a:t>Prevents code-injection attacks</a:t>
            </a:r>
          </a:p>
          <a:p>
            <a:pPr lvl="0" rtl="0">
              <a:spcBef>
                <a:spcPts val="0"/>
              </a:spcBef>
              <a:buNone/>
            </a:pPr>
            <a:endParaRPr sz="3000"/>
          </a:p>
        </p:txBody>
      </p:sp>
      <p:sp>
        <p:nvSpPr>
          <p:cNvPr id="244" name="Shape 24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Data Execution Prevention</a:t>
            </a:r>
          </a:p>
        </p:txBody>
      </p:sp>
      <p:pic>
        <p:nvPicPr>
          <p:cNvPr id="245" name="Shape 245"/>
          <p:cNvPicPr preferRelativeResize="0"/>
          <p:nvPr/>
        </p:nvPicPr>
        <p:blipFill>
          <a:blip r:embed="rId3">
            <a:alphaModFix/>
          </a:blip>
          <a:stretch>
            <a:fillRect/>
          </a:stretch>
        </p:blipFill>
        <p:spPr>
          <a:xfrm>
            <a:off x="627026" y="1371600"/>
            <a:ext cx="3975396" cy="4904699"/>
          </a:xfrm>
          <a:prstGeom prst="rect">
            <a:avLst/>
          </a:prstGeom>
          <a:noFill/>
          <a:ln>
            <a:noFill/>
          </a:ln>
        </p:spPr>
      </p:pic>
    </p:spTree>
  </p:cSld>
  <p:clrMapOvr>
    <a:masterClrMapping/>
  </p:clrMapOvr>
  <p:transition xmlns:p14="http://schemas.microsoft.com/office/powerpoint/2010/mai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Passcodes and Touch ID</a:t>
            </a:r>
          </a:p>
        </p:txBody>
      </p:sp>
      <p:sp>
        <p:nvSpPr>
          <p:cNvPr id="252" name="Shape 252"/>
          <p:cNvSpPr txBox="1">
            <a:spLocks noGrp="1"/>
          </p:cNvSpPr>
          <p:nvPr>
            <p:ph type="body" idx="1"/>
          </p:nvPr>
        </p:nvSpPr>
        <p:spPr>
          <a:xfrm>
            <a:off x="4290375" y="1524000"/>
            <a:ext cx="7342200" cy="4904699"/>
          </a:xfrm>
          <a:prstGeom prst="rect">
            <a:avLst/>
          </a:prstGeom>
        </p:spPr>
        <p:txBody>
          <a:bodyPr lIns="117825" tIns="117825" rIns="117825" bIns="117825" anchor="t" anchorCtr="0">
            <a:noAutofit/>
          </a:bodyPr>
          <a:lstStyle/>
          <a:p>
            <a:pPr marL="342900" lvl="0" indent="-190500" rtl="0">
              <a:lnSpc>
                <a:spcPct val="115000"/>
              </a:lnSpc>
              <a:spcBef>
                <a:spcPts val="0"/>
              </a:spcBef>
              <a:buClr>
                <a:schemeClr val="dk1"/>
              </a:buClr>
              <a:buSzPct val="100000"/>
              <a:buFont typeface="Gloria Hallelujah"/>
            </a:pPr>
            <a:r>
              <a:rPr lang="en-US" sz="3000">
                <a:solidFill>
                  <a:schemeClr val="dk1"/>
                </a:solidFill>
              </a:rPr>
              <a:t>Touch ID provides </a:t>
            </a:r>
            <a:r>
              <a:rPr lang="en-US" sz="3000" b="1">
                <a:solidFill>
                  <a:srgbClr val="6B9462"/>
                </a:solidFill>
              </a:rPr>
              <a:t>convenience</a:t>
            </a:r>
          </a:p>
          <a:p>
            <a:pPr marL="0" lvl="0" indent="0" rtl="0">
              <a:lnSpc>
                <a:spcPct val="115000"/>
              </a:lnSpc>
              <a:spcBef>
                <a:spcPts val="0"/>
              </a:spcBef>
              <a:buNone/>
            </a:pPr>
            <a:endParaRPr sz="3000" b="1">
              <a:solidFill>
                <a:srgbClr val="6B9462"/>
              </a:solidFill>
            </a:endParaRPr>
          </a:p>
          <a:p>
            <a:pPr marL="342900" lvl="0" indent="-190500" rtl="0">
              <a:lnSpc>
                <a:spcPct val="115000"/>
              </a:lnSpc>
              <a:spcBef>
                <a:spcPts val="640"/>
              </a:spcBef>
              <a:buClr>
                <a:schemeClr val="dk1"/>
              </a:buClr>
              <a:buSzPct val="100000"/>
              <a:buFont typeface="Gloria Hallelujah"/>
            </a:pPr>
            <a:r>
              <a:rPr lang="en-US" sz="3000">
                <a:solidFill>
                  <a:schemeClr val="dk1"/>
                </a:solidFill>
              </a:rPr>
              <a:t>Passcode enables </a:t>
            </a:r>
            <a:r>
              <a:rPr lang="en-US" sz="3000" b="1">
                <a:solidFill>
                  <a:srgbClr val="6B9462"/>
                </a:solidFill>
              </a:rPr>
              <a:t>data protection</a:t>
            </a:r>
          </a:p>
          <a:p>
            <a:pPr marL="0" lvl="0" indent="0" rtl="0">
              <a:lnSpc>
                <a:spcPct val="115000"/>
              </a:lnSpc>
              <a:spcBef>
                <a:spcPts val="640"/>
              </a:spcBef>
              <a:buNone/>
            </a:pPr>
            <a:endParaRPr sz="3000" b="1">
              <a:solidFill>
                <a:srgbClr val="6B9462"/>
              </a:solidFill>
            </a:endParaRPr>
          </a:p>
          <a:p>
            <a:pPr marL="342900" lvl="0" indent="-190500" rtl="0">
              <a:lnSpc>
                <a:spcPct val="115000"/>
              </a:lnSpc>
              <a:spcBef>
                <a:spcPts val="640"/>
              </a:spcBef>
              <a:buClr>
                <a:schemeClr val="dk1"/>
              </a:buClr>
              <a:buSzPct val="100000"/>
              <a:buFont typeface="Gloria Hallelujah"/>
            </a:pPr>
            <a:r>
              <a:rPr lang="en-US" sz="3000" b="1">
                <a:solidFill>
                  <a:srgbClr val="6B9462"/>
                </a:solidFill>
              </a:rPr>
              <a:t>Maximum failed</a:t>
            </a:r>
            <a:r>
              <a:rPr lang="en-US" sz="3000">
                <a:solidFill>
                  <a:srgbClr val="6B9462"/>
                </a:solidFill>
              </a:rPr>
              <a:t> </a:t>
            </a:r>
            <a:r>
              <a:rPr lang="en-US" sz="3000">
                <a:solidFill>
                  <a:schemeClr val="dk1"/>
                </a:solidFill>
              </a:rPr>
              <a:t>attempts</a:t>
            </a:r>
          </a:p>
          <a:p>
            <a:pPr marL="0" lvl="0" indent="0" rtl="0">
              <a:lnSpc>
                <a:spcPct val="115000"/>
              </a:lnSpc>
              <a:spcBef>
                <a:spcPts val="640"/>
              </a:spcBef>
              <a:buNone/>
            </a:pPr>
            <a:endParaRPr sz="3000">
              <a:solidFill>
                <a:schemeClr val="dk1"/>
              </a:solidFill>
            </a:endParaRPr>
          </a:p>
          <a:p>
            <a:pPr marL="342900" lvl="0" indent="-190500" rtl="0">
              <a:lnSpc>
                <a:spcPct val="115000"/>
              </a:lnSpc>
              <a:spcBef>
                <a:spcPts val="640"/>
              </a:spcBef>
              <a:buClr>
                <a:schemeClr val="dk1"/>
              </a:buClr>
              <a:buSzPct val="100000"/>
              <a:buFont typeface="Gloria Hallelujah"/>
            </a:pPr>
            <a:r>
              <a:rPr lang="en-US" sz="3000">
                <a:solidFill>
                  <a:schemeClr val="dk1"/>
                </a:solidFill>
              </a:rPr>
              <a:t>Progressive passcode </a:t>
            </a:r>
            <a:r>
              <a:rPr lang="en-US" sz="3000" b="1">
                <a:solidFill>
                  <a:srgbClr val="6B9462"/>
                </a:solidFill>
              </a:rPr>
              <a:t>timeout</a:t>
            </a:r>
          </a:p>
        </p:txBody>
      </p:sp>
      <p:pic>
        <p:nvPicPr>
          <p:cNvPr id="253" name="Shape 253"/>
          <p:cNvPicPr preferRelativeResize="0"/>
          <p:nvPr/>
        </p:nvPicPr>
        <p:blipFill>
          <a:blip r:embed="rId3">
            <a:alphaModFix/>
          </a:blip>
          <a:stretch>
            <a:fillRect/>
          </a:stretch>
        </p:blipFill>
        <p:spPr>
          <a:xfrm>
            <a:off x="437551" y="1371599"/>
            <a:ext cx="3523400" cy="4658300"/>
          </a:xfrm>
          <a:prstGeom prst="rect">
            <a:avLst/>
          </a:prstGeom>
          <a:noFill/>
          <a:ln>
            <a:noFill/>
          </a:ln>
        </p:spPr>
      </p:pic>
    </p:spTree>
  </p:cSld>
  <p:clrMapOvr>
    <a:masterClrMapping/>
  </p:clrMapOvr>
  <p:transition xmlns:p14="http://schemas.microsoft.com/office/powerpoint/2010/mai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2772450" y="430250"/>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solidFill>
                  <a:srgbClr val="9B37AA"/>
                </a:solidFill>
              </a:rPr>
              <a:t>iOS Quiz</a:t>
            </a:r>
          </a:p>
        </p:txBody>
      </p:sp>
      <p:sp>
        <p:nvSpPr>
          <p:cNvPr id="260" name="Shape 260"/>
          <p:cNvSpPr txBox="1">
            <a:spLocks noGrp="1"/>
          </p:cNvSpPr>
          <p:nvPr>
            <p:ph type="body" idx="1"/>
          </p:nvPr>
        </p:nvSpPr>
        <p:spPr>
          <a:xfrm>
            <a:off x="2106100" y="2303050"/>
            <a:ext cx="8762700" cy="3502500"/>
          </a:xfrm>
          <a:prstGeom prst="rect">
            <a:avLst/>
          </a:prstGeom>
        </p:spPr>
        <p:txBody>
          <a:bodyPr lIns="117825" tIns="117825" rIns="117825" bIns="117825" anchor="t" anchorCtr="0">
            <a:noAutofit/>
          </a:bodyPr>
          <a:lstStyle/>
          <a:p>
            <a:pPr marL="0" indent="0" rtl="0">
              <a:lnSpc>
                <a:spcPct val="100000"/>
              </a:lnSpc>
              <a:spcBef>
                <a:spcPts val="560"/>
              </a:spcBef>
              <a:buNone/>
            </a:pPr>
            <a:r>
              <a:rPr lang="en-US" sz="3000">
                <a:solidFill>
                  <a:schemeClr val="dk1"/>
                </a:solidFill>
              </a:rPr>
              <a:t>Each app runs in a sandbox and has its own home directory for its files</a:t>
            </a:r>
          </a:p>
          <a:p>
            <a:pPr marL="0" lvl="0" indent="0" rtl="0">
              <a:lnSpc>
                <a:spcPct val="100000"/>
              </a:lnSpc>
              <a:spcBef>
                <a:spcPts val="560"/>
              </a:spcBef>
              <a:buNone/>
            </a:pPr>
            <a:endParaRPr sz="3000">
              <a:solidFill>
                <a:schemeClr val="dk1"/>
              </a:solidFill>
            </a:endParaRPr>
          </a:p>
          <a:p>
            <a:pPr marL="0" lvl="0" indent="0" rtl="0">
              <a:lnSpc>
                <a:spcPct val="100000"/>
              </a:lnSpc>
              <a:spcBef>
                <a:spcPts val="560"/>
              </a:spcBef>
              <a:buNone/>
            </a:pPr>
            <a:r>
              <a:rPr lang="en-US" sz="3000">
                <a:solidFill>
                  <a:schemeClr val="dk1"/>
                </a:solidFill>
              </a:rPr>
              <a:t>All iOS apps must be reviewed and approved by Apple</a:t>
            </a:r>
          </a:p>
          <a:p>
            <a:pPr marL="0" indent="0" rtl="0">
              <a:lnSpc>
                <a:spcPct val="100000"/>
              </a:lnSpc>
              <a:spcBef>
                <a:spcPts val="560"/>
              </a:spcBef>
              <a:buNone/>
            </a:pPr>
            <a:endParaRPr sz="3000">
              <a:solidFill>
                <a:schemeClr val="dk1"/>
              </a:solidFill>
            </a:endParaRPr>
          </a:p>
          <a:p>
            <a:pPr marL="0" lvl="0" indent="0" rtl="0">
              <a:lnSpc>
                <a:spcPct val="100000"/>
              </a:lnSpc>
              <a:spcBef>
                <a:spcPts val="560"/>
              </a:spcBef>
              <a:buNone/>
            </a:pPr>
            <a:r>
              <a:rPr lang="en-US" sz="3000">
                <a:solidFill>
                  <a:schemeClr val="dk1"/>
                </a:solidFill>
              </a:rPr>
              <a:t>iOS apps can be self-signed by app developers</a:t>
            </a:r>
          </a:p>
          <a:p>
            <a:pPr marL="0" lvl="0" indent="0" rtl="0">
              <a:lnSpc>
                <a:spcPct val="100000"/>
              </a:lnSpc>
              <a:spcBef>
                <a:spcPts val="0"/>
              </a:spcBef>
              <a:buNone/>
            </a:pPr>
            <a:endParaRPr sz="3000">
              <a:solidFill>
                <a:schemeClr val="dk1"/>
              </a:solidFill>
            </a:endParaRPr>
          </a:p>
        </p:txBody>
      </p:sp>
      <p:pic>
        <p:nvPicPr>
          <p:cNvPr id="261" name="Shape 261"/>
          <p:cNvPicPr preferRelativeResize="0"/>
          <p:nvPr/>
        </p:nvPicPr>
        <p:blipFill>
          <a:blip r:embed="rId3">
            <a:alphaModFix/>
          </a:blip>
          <a:stretch>
            <a:fillRect/>
          </a:stretch>
        </p:blipFill>
        <p:spPr>
          <a:xfrm>
            <a:off x="1226624" y="493849"/>
            <a:ext cx="1322599" cy="1459999"/>
          </a:xfrm>
          <a:prstGeom prst="rect">
            <a:avLst/>
          </a:prstGeom>
          <a:noFill/>
          <a:ln>
            <a:noFill/>
          </a:ln>
        </p:spPr>
      </p:pic>
      <p:sp>
        <p:nvSpPr>
          <p:cNvPr id="262" name="Shape 262"/>
          <p:cNvSpPr/>
          <p:nvPr/>
        </p:nvSpPr>
        <p:spPr>
          <a:xfrm>
            <a:off x="1347750" y="248216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63" name="Shape 263"/>
          <p:cNvSpPr txBox="1"/>
          <p:nvPr/>
        </p:nvSpPr>
        <p:spPr>
          <a:xfrm>
            <a:off x="2850125" y="1229750"/>
            <a:ext cx="8216699" cy="768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6699FF"/>
                </a:solidFill>
                <a:latin typeface="Gloria Hallelujah"/>
                <a:ea typeface="Gloria Hallelujah"/>
                <a:cs typeface="Gloria Hallelujah"/>
                <a:sym typeface="Gloria Hallelujah"/>
              </a:rPr>
              <a:t>Mark all the true answers</a:t>
            </a:r>
          </a:p>
        </p:txBody>
      </p:sp>
      <p:sp>
        <p:nvSpPr>
          <p:cNvPr id="264" name="Shape 264"/>
          <p:cNvSpPr/>
          <p:nvPr/>
        </p:nvSpPr>
        <p:spPr>
          <a:xfrm>
            <a:off x="1347750" y="401946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65" name="Shape 265"/>
          <p:cNvSpPr/>
          <p:nvPr/>
        </p:nvSpPr>
        <p:spPr>
          <a:xfrm>
            <a:off x="1347750" y="548256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812241" y="-200712"/>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Android Security Overview</a:t>
            </a:r>
          </a:p>
        </p:txBody>
      </p:sp>
      <p:pic>
        <p:nvPicPr>
          <p:cNvPr id="272" name="Shape 272"/>
          <p:cNvPicPr preferRelativeResize="0"/>
          <p:nvPr/>
        </p:nvPicPr>
        <p:blipFill>
          <a:blip r:embed="rId3">
            <a:alphaModFix/>
          </a:blip>
          <a:stretch>
            <a:fillRect/>
          </a:stretch>
        </p:blipFill>
        <p:spPr>
          <a:xfrm>
            <a:off x="2088600" y="1068337"/>
            <a:ext cx="7810500" cy="5495925"/>
          </a:xfrm>
          <a:prstGeom prst="rect">
            <a:avLst/>
          </a:prstGeom>
          <a:noFill/>
          <a:ln>
            <a:noFill/>
          </a:ln>
        </p:spPr>
      </p:pic>
    </p:spTree>
  </p:cSld>
  <p:clrMapOvr>
    <a:masterClrMapping/>
  </p:clrMapOvr>
  <p:transition xmlns:p14="http://schemas.microsoft.com/office/powerpoint/2010/mai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812241" y="-57608"/>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Application Sandbox</a:t>
            </a:r>
          </a:p>
        </p:txBody>
      </p:sp>
      <p:sp>
        <p:nvSpPr>
          <p:cNvPr id="279" name="Shape 279"/>
          <p:cNvSpPr txBox="1">
            <a:spLocks noGrp="1"/>
          </p:cNvSpPr>
          <p:nvPr>
            <p:ph type="body" idx="1"/>
          </p:nvPr>
        </p:nvSpPr>
        <p:spPr>
          <a:xfrm>
            <a:off x="519325" y="1219200"/>
            <a:ext cx="10656000" cy="4904699"/>
          </a:xfrm>
          <a:prstGeom prst="rect">
            <a:avLst/>
          </a:prstGeom>
        </p:spPr>
        <p:txBody>
          <a:bodyPr lIns="117825" tIns="117825" rIns="117825" bIns="117825" anchor="t" anchorCtr="0">
            <a:noAutofit/>
          </a:bodyPr>
          <a:lstStyle/>
          <a:p>
            <a:pPr marL="914400" lvl="1" indent="-228600" rtl="0">
              <a:lnSpc>
                <a:spcPct val="115000"/>
              </a:lnSpc>
              <a:spcBef>
                <a:spcPts val="560"/>
              </a:spcBef>
              <a:buClr>
                <a:srgbClr val="6699FF"/>
              </a:buClr>
              <a:buSzPct val="100000"/>
            </a:pPr>
            <a:r>
              <a:rPr lang="en-US" sz="3000" b="1">
                <a:solidFill>
                  <a:srgbClr val="6699FF"/>
                </a:solidFill>
              </a:rPr>
              <a:t>Each application runs with its UID</a:t>
            </a:r>
            <a:br>
              <a:rPr lang="en-US" sz="3000" b="1">
                <a:solidFill>
                  <a:srgbClr val="6699FF"/>
                </a:solidFill>
              </a:rPr>
            </a:br>
            <a:r>
              <a:rPr lang="en-US" sz="3000" b="1">
                <a:solidFill>
                  <a:srgbClr val="6699FF"/>
                </a:solidFill>
              </a:rPr>
              <a:t>in its own Dalvik virtual machine</a:t>
            </a:r>
          </a:p>
          <a:p>
            <a:pPr marL="1828800" lvl="3" indent="-228600" rtl="0">
              <a:lnSpc>
                <a:spcPct val="115000"/>
              </a:lnSpc>
              <a:spcBef>
                <a:spcPts val="480"/>
              </a:spcBef>
              <a:buClr>
                <a:srgbClr val="6B9462"/>
              </a:buClr>
              <a:buSzPct val="100000"/>
            </a:pPr>
            <a:r>
              <a:rPr lang="en-US" sz="3000" b="1">
                <a:solidFill>
                  <a:srgbClr val="6B9462"/>
                </a:solidFill>
              </a:rPr>
              <a:t>Provides CPU protection, memory protection</a:t>
            </a:r>
          </a:p>
          <a:p>
            <a:pPr marL="914400" lvl="1" indent="-228600" rtl="0">
              <a:lnSpc>
                <a:spcPct val="115000"/>
              </a:lnSpc>
              <a:spcBef>
                <a:spcPts val="560"/>
              </a:spcBef>
              <a:buClr>
                <a:srgbClr val="6699FF"/>
              </a:buClr>
              <a:buSzPct val="100000"/>
            </a:pPr>
            <a:r>
              <a:rPr lang="en-US" sz="3000" b="1">
                <a:solidFill>
                  <a:srgbClr val="6699FF"/>
                </a:solidFill>
              </a:rPr>
              <a:t>Applications announces permission requirement</a:t>
            </a:r>
          </a:p>
          <a:p>
            <a:pPr marL="1828800" lvl="3" indent="-228600" rtl="0">
              <a:lnSpc>
                <a:spcPct val="115000"/>
              </a:lnSpc>
              <a:spcBef>
                <a:spcPts val="480"/>
              </a:spcBef>
              <a:buClr>
                <a:schemeClr val="dk1"/>
              </a:buClr>
              <a:buSzPct val="100000"/>
            </a:pPr>
            <a:r>
              <a:rPr lang="en-US" sz="3000">
                <a:solidFill>
                  <a:schemeClr val="dk1"/>
                </a:solidFill>
              </a:rPr>
              <a:t>Create a </a:t>
            </a:r>
            <a:r>
              <a:rPr lang="en-US" sz="3000" b="1">
                <a:solidFill>
                  <a:srgbClr val="6B9462"/>
                </a:solidFill>
              </a:rPr>
              <a:t>whitelist model</a:t>
            </a:r>
            <a:r>
              <a:rPr lang="en-US" sz="3000">
                <a:solidFill>
                  <a:schemeClr val="dk1"/>
                </a:solidFill>
              </a:rPr>
              <a:t> – user grants access</a:t>
            </a:r>
          </a:p>
          <a:p>
            <a:pPr marL="2743200" lvl="5" indent="-228600" rtl="0">
              <a:lnSpc>
                <a:spcPct val="115000"/>
              </a:lnSpc>
              <a:spcBef>
                <a:spcPts val="400"/>
              </a:spcBef>
              <a:buClr>
                <a:srgbClr val="6B9462"/>
              </a:buClr>
              <a:buSzPct val="100000"/>
            </a:pPr>
            <a:r>
              <a:rPr lang="en-US" sz="3000" b="1">
                <a:solidFill>
                  <a:srgbClr val="6B9462"/>
                </a:solidFill>
              </a:rPr>
              <a:t>Ask user at install time</a:t>
            </a:r>
          </a:p>
          <a:p>
            <a:pPr marL="1828800" lvl="3" indent="-228600" rtl="0">
              <a:lnSpc>
                <a:spcPct val="115000"/>
              </a:lnSpc>
              <a:spcBef>
                <a:spcPts val="480"/>
              </a:spcBef>
              <a:buClr>
                <a:schemeClr val="dk1"/>
              </a:buClr>
              <a:buSzPct val="100000"/>
            </a:pPr>
            <a:r>
              <a:rPr lang="en-US" sz="3000">
                <a:solidFill>
                  <a:schemeClr val="dk1"/>
                </a:solidFill>
              </a:rPr>
              <a:t>Inter-component communication reference monitor </a:t>
            </a:r>
            <a:r>
              <a:rPr lang="en-US" sz="3000" b="1">
                <a:solidFill>
                  <a:srgbClr val="6B9462"/>
                </a:solidFill>
              </a:rPr>
              <a:t>checks permissions</a:t>
            </a:r>
          </a:p>
          <a:p>
            <a:pPr marL="0" lvl="0" indent="0" rtl="0">
              <a:lnSpc>
                <a:spcPct val="115000"/>
              </a:lnSpc>
              <a:spcBef>
                <a:spcPts val="0"/>
              </a:spcBef>
              <a:buNone/>
            </a:pPr>
            <a:endParaRPr sz="3000">
              <a:solidFill>
                <a:schemeClr val="dk1"/>
              </a:solidFill>
            </a:endParaRPr>
          </a:p>
          <a:p>
            <a:pPr marL="0" lvl="0" indent="0" rtl="0">
              <a:lnSpc>
                <a:spcPct val="115000"/>
              </a:lnSpc>
              <a:spcBef>
                <a:spcPts val="0"/>
              </a:spcBef>
              <a:buNone/>
            </a:pPr>
            <a:endParaRPr sz="3000"/>
          </a:p>
        </p:txBody>
      </p:sp>
      <p:pic>
        <p:nvPicPr>
          <p:cNvPr id="280" name="Shape 280"/>
          <p:cNvPicPr preferRelativeResize="0"/>
          <p:nvPr/>
        </p:nvPicPr>
        <p:blipFill>
          <a:blip r:embed="rId3">
            <a:alphaModFix/>
          </a:blip>
          <a:stretch>
            <a:fillRect/>
          </a:stretch>
        </p:blipFill>
        <p:spPr>
          <a:xfrm>
            <a:off x="8707624" y="144349"/>
            <a:ext cx="2878124" cy="2108574"/>
          </a:xfrm>
          <a:prstGeom prst="rect">
            <a:avLst/>
          </a:prstGeom>
          <a:noFill/>
          <a:ln>
            <a:noFill/>
          </a:ln>
        </p:spPr>
      </p:pic>
    </p:spTree>
  </p:cSld>
  <p:clrMapOvr>
    <a:masterClrMapping/>
  </p:clrMapOvr>
  <p:transition xmlns:p14="http://schemas.microsoft.com/office/powerpoint/2010/mai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4953950" y="2497925"/>
            <a:ext cx="7045500" cy="2307300"/>
          </a:xfrm>
          <a:prstGeom prst="rect">
            <a:avLst/>
          </a:prstGeom>
        </p:spPr>
        <p:txBody>
          <a:bodyPr lIns="117825" tIns="117825" rIns="117825" bIns="117825" anchor="t" anchorCtr="0">
            <a:noAutofit/>
          </a:bodyPr>
          <a:lstStyle/>
          <a:p>
            <a:pPr marL="342900" lvl="0" indent="-190500" rtl="0">
              <a:lnSpc>
                <a:spcPct val="90000"/>
              </a:lnSpc>
              <a:spcBef>
                <a:spcPts val="0"/>
              </a:spcBef>
              <a:buClr>
                <a:schemeClr val="dk1"/>
              </a:buClr>
              <a:buSzPct val="100000"/>
              <a:buFont typeface="Gloria Hallelujah"/>
            </a:pPr>
            <a:r>
              <a:rPr lang="en-US" sz="3000">
                <a:solidFill>
                  <a:schemeClr val="dk1"/>
                </a:solidFill>
              </a:rPr>
              <a:t>No inherent </a:t>
            </a:r>
            <a:r>
              <a:rPr lang="en-US" sz="3000" b="1">
                <a:solidFill>
                  <a:srgbClr val="6699FF"/>
                </a:solidFill>
              </a:rPr>
              <a:t>physical protection</a:t>
            </a:r>
          </a:p>
          <a:p>
            <a:pPr marL="0" lvl="0" indent="0" rtl="0">
              <a:lnSpc>
                <a:spcPct val="90000"/>
              </a:lnSpc>
              <a:spcBef>
                <a:spcPts val="0"/>
              </a:spcBef>
              <a:buNone/>
            </a:pPr>
            <a:endParaRPr sz="3000">
              <a:solidFill>
                <a:schemeClr val="dk1"/>
              </a:solidFill>
            </a:endParaRPr>
          </a:p>
          <a:p>
            <a:pPr marL="342900" lvl="0" indent="-190500" rtl="0">
              <a:lnSpc>
                <a:spcPct val="90000"/>
              </a:lnSpc>
              <a:spcBef>
                <a:spcPts val="640"/>
              </a:spcBef>
              <a:buClr>
                <a:schemeClr val="dk1"/>
              </a:buClr>
              <a:buSzPct val="100000"/>
              <a:buFont typeface="Gloria Hallelujah"/>
            </a:pPr>
            <a:r>
              <a:rPr lang="en-US" sz="3000" b="1">
                <a:solidFill>
                  <a:srgbClr val="6B9462"/>
                </a:solidFill>
              </a:rPr>
              <a:t>Broadcast</a:t>
            </a:r>
            <a:r>
              <a:rPr lang="en-US" sz="3000">
                <a:solidFill>
                  <a:schemeClr val="dk1"/>
                </a:solidFill>
              </a:rPr>
              <a:t> communications</a:t>
            </a:r>
          </a:p>
          <a:p>
            <a:pPr lvl="0" rtl="0">
              <a:spcBef>
                <a:spcPts val="0"/>
              </a:spcBef>
              <a:buNone/>
            </a:pPr>
            <a:endParaRPr sz="3000"/>
          </a:p>
        </p:txBody>
      </p:sp>
      <p:sp>
        <p:nvSpPr>
          <p:cNvPr id="33" name="Shape 3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Introduction to WiFi</a:t>
            </a:r>
          </a:p>
        </p:txBody>
      </p:sp>
      <p:pic>
        <p:nvPicPr>
          <p:cNvPr id="34" name="Shape 34"/>
          <p:cNvPicPr preferRelativeResize="0"/>
          <p:nvPr/>
        </p:nvPicPr>
        <p:blipFill>
          <a:blip r:embed="rId3">
            <a:alphaModFix/>
          </a:blip>
          <a:stretch>
            <a:fillRect/>
          </a:stretch>
        </p:blipFill>
        <p:spPr>
          <a:xfrm>
            <a:off x="529062" y="2136650"/>
            <a:ext cx="3859347" cy="3029849"/>
          </a:xfrm>
          <a:prstGeom prst="rect">
            <a:avLst/>
          </a:prstGeom>
          <a:noFill/>
          <a:ln>
            <a:noFill/>
          </a:ln>
        </p:spPr>
      </p:pic>
    </p:spTree>
  </p:cSld>
  <p:clrMapOvr>
    <a:masterClrMapping/>
  </p:clrMapOvr>
  <p:transition xmlns:p14="http://schemas.microsoft.com/office/powerpoint/2010/mai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Android Sandbox vs iOS Sandbox</a:t>
            </a:r>
          </a:p>
        </p:txBody>
      </p:sp>
      <p:pic>
        <p:nvPicPr>
          <p:cNvPr id="287" name="Shape 287"/>
          <p:cNvPicPr preferRelativeResize="0"/>
          <p:nvPr/>
        </p:nvPicPr>
        <p:blipFill>
          <a:blip r:embed="rId3">
            <a:alphaModFix/>
          </a:blip>
          <a:stretch>
            <a:fillRect/>
          </a:stretch>
        </p:blipFill>
        <p:spPr>
          <a:xfrm>
            <a:off x="1938325" y="1630675"/>
            <a:ext cx="8315325" cy="4438650"/>
          </a:xfrm>
          <a:prstGeom prst="rect">
            <a:avLst/>
          </a:prstGeom>
          <a:noFill/>
          <a:ln>
            <a:noFill/>
          </a:ln>
        </p:spPr>
      </p:pic>
      <p:pic>
        <p:nvPicPr>
          <p:cNvPr id="288" name="Shape 288"/>
          <p:cNvPicPr preferRelativeResize="0"/>
          <p:nvPr/>
        </p:nvPicPr>
        <p:blipFill>
          <a:blip r:embed="rId4">
            <a:alphaModFix/>
          </a:blip>
          <a:stretch>
            <a:fillRect/>
          </a:stretch>
        </p:blipFill>
        <p:spPr>
          <a:xfrm>
            <a:off x="227794" y="959850"/>
            <a:ext cx="1471930" cy="2323624"/>
          </a:xfrm>
          <a:prstGeom prst="rect">
            <a:avLst/>
          </a:prstGeom>
          <a:noFill/>
          <a:ln>
            <a:noFill/>
          </a:ln>
        </p:spPr>
      </p:pic>
      <p:pic>
        <p:nvPicPr>
          <p:cNvPr id="289" name="Shape 289"/>
          <p:cNvPicPr preferRelativeResize="0"/>
          <p:nvPr/>
        </p:nvPicPr>
        <p:blipFill>
          <a:blip r:embed="rId5">
            <a:alphaModFix/>
          </a:blip>
          <a:stretch>
            <a:fillRect/>
          </a:stretch>
        </p:blipFill>
        <p:spPr>
          <a:xfrm>
            <a:off x="10253644" y="724094"/>
            <a:ext cx="2122224" cy="2424650"/>
          </a:xfrm>
          <a:prstGeom prst="rect">
            <a:avLst/>
          </a:prstGeom>
          <a:noFill/>
          <a:ln>
            <a:noFill/>
          </a:ln>
        </p:spPr>
      </p:pic>
    </p:spTree>
  </p:cSld>
  <p:clrMapOvr>
    <a:masterClrMapping/>
  </p:clrMapOvr>
  <p:transition xmlns:p14="http://schemas.microsoft.com/office/powerpoint/2010/mai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Shape 295"/>
          <p:cNvPicPr preferRelativeResize="0"/>
          <p:nvPr/>
        </p:nvPicPr>
        <p:blipFill>
          <a:blip r:embed="rId3">
            <a:alphaModFix/>
          </a:blip>
          <a:stretch>
            <a:fillRect/>
          </a:stretch>
        </p:blipFill>
        <p:spPr>
          <a:xfrm>
            <a:off x="360974" y="1448199"/>
            <a:ext cx="4299625" cy="4387075"/>
          </a:xfrm>
          <a:prstGeom prst="rect">
            <a:avLst/>
          </a:prstGeom>
          <a:noFill/>
          <a:ln>
            <a:noFill/>
          </a:ln>
        </p:spPr>
      </p:pic>
      <p:sp>
        <p:nvSpPr>
          <p:cNvPr id="296" name="Shape 296"/>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Code Signing</a:t>
            </a:r>
          </a:p>
        </p:txBody>
      </p:sp>
      <p:sp>
        <p:nvSpPr>
          <p:cNvPr id="297" name="Shape 297"/>
          <p:cNvSpPr txBox="1">
            <a:spLocks noGrp="1"/>
          </p:cNvSpPr>
          <p:nvPr>
            <p:ph type="body" idx="1"/>
          </p:nvPr>
        </p:nvSpPr>
        <p:spPr>
          <a:xfrm>
            <a:off x="4018650" y="1371600"/>
            <a:ext cx="7156499" cy="4904699"/>
          </a:xfrm>
          <a:prstGeom prst="rect">
            <a:avLst/>
          </a:prstGeom>
        </p:spPr>
        <p:txBody>
          <a:bodyPr lIns="117825" tIns="117825" rIns="117825" bIns="117825" anchor="t" anchorCtr="0">
            <a:noAutofit/>
          </a:bodyPr>
          <a:lstStyle/>
          <a:p>
            <a:pPr marL="342900" lvl="0" indent="-190500" rtl="0">
              <a:lnSpc>
                <a:spcPct val="115000"/>
              </a:lnSpc>
              <a:spcBef>
                <a:spcPts val="0"/>
              </a:spcBef>
              <a:buClr>
                <a:schemeClr val="dk1"/>
              </a:buClr>
              <a:buSzPct val="100000"/>
              <a:buFont typeface="Gloria Hallelujah"/>
            </a:pPr>
            <a:r>
              <a:rPr lang="en-US" sz="3000">
                <a:solidFill>
                  <a:schemeClr val="dk1"/>
                </a:solidFill>
              </a:rPr>
              <a:t>All apps </a:t>
            </a:r>
            <a:r>
              <a:rPr lang="en-US" sz="3000" b="1">
                <a:solidFill>
                  <a:srgbClr val="6B9462"/>
                </a:solidFill>
              </a:rPr>
              <a:t>self-signed by developers</a:t>
            </a:r>
          </a:p>
          <a:p>
            <a:pPr marL="342900" lvl="0" indent="-190500" rtl="0">
              <a:lnSpc>
                <a:spcPct val="115000"/>
              </a:lnSpc>
              <a:spcBef>
                <a:spcPts val="640"/>
              </a:spcBef>
              <a:buClr>
                <a:srgbClr val="6699FF"/>
              </a:buClr>
              <a:buSzPct val="100000"/>
              <a:buFont typeface="Gloria Hallelujah"/>
            </a:pPr>
            <a:r>
              <a:rPr lang="en-US" sz="3000" b="1">
                <a:solidFill>
                  <a:srgbClr val="6699FF"/>
                </a:solidFill>
              </a:rPr>
              <a:t>Code signing is used for</a:t>
            </a:r>
          </a:p>
          <a:p>
            <a:pPr marL="1143000" lvl="2" indent="-129539" rtl="0">
              <a:lnSpc>
                <a:spcPct val="115000"/>
              </a:lnSpc>
              <a:spcBef>
                <a:spcPts val="560"/>
              </a:spcBef>
              <a:buClr>
                <a:schemeClr val="dk1"/>
              </a:buClr>
              <a:buSzPct val="100000"/>
              <a:buFont typeface="Gloria Hallelujah"/>
            </a:pPr>
            <a:r>
              <a:rPr lang="en-US" sz="3000">
                <a:solidFill>
                  <a:schemeClr val="dk1"/>
                </a:solidFill>
              </a:rPr>
              <a:t>Facilitating </a:t>
            </a:r>
            <a:r>
              <a:rPr lang="en-US" sz="3000" b="1">
                <a:solidFill>
                  <a:srgbClr val="6B9462"/>
                </a:solidFill>
              </a:rPr>
              <a:t>application upgrades</a:t>
            </a:r>
          </a:p>
          <a:p>
            <a:pPr marL="1143000" lvl="2" indent="-129539" rtl="0">
              <a:lnSpc>
                <a:spcPct val="115000"/>
              </a:lnSpc>
              <a:spcBef>
                <a:spcPts val="560"/>
              </a:spcBef>
              <a:buClr>
                <a:schemeClr val="dk1"/>
              </a:buClr>
              <a:buSzPct val="100000"/>
              <a:buFont typeface="Gloria Hallelujah"/>
            </a:pPr>
            <a:r>
              <a:rPr lang="en-US" sz="3000" b="1">
                <a:solidFill>
                  <a:srgbClr val="6B9462"/>
                </a:solidFill>
              </a:rPr>
              <a:t>Code/data sharing </a:t>
            </a:r>
            <a:r>
              <a:rPr lang="en-US" sz="3000">
                <a:solidFill>
                  <a:schemeClr val="dk1"/>
                </a:solidFill>
              </a:rPr>
              <a:t>between applications</a:t>
            </a:r>
          </a:p>
          <a:p>
            <a:pPr marL="2057400" lvl="4" indent="-101600" rtl="0">
              <a:lnSpc>
                <a:spcPct val="115000"/>
              </a:lnSpc>
              <a:spcBef>
                <a:spcPts val="480"/>
              </a:spcBef>
              <a:buClr>
                <a:schemeClr val="dk1"/>
              </a:buClr>
              <a:buSzPct val="100000"/>
              <a:buFont typeface="Gloria Hallelujah"/>
            </a:pPr>
            <a:r>
              <a:rPr lang="en-US" sz="3000">
                <a:solidFill>
                  <a:schemeClr val="dk1"/>
                </a:solidFill>
              </a:rPr>
              <a:t>Lets apps run in the same process</a:t>
            </a:r>
          </a:p>
          <a:p>
            <a:pPr marL="342900" lvl="0" indent="-190500" rtl="0">
              <a:lnSpc>
                <a:spcPct val="115000"/>
              </a:lnSpc>
              <a:spcBef>
                <a:spcPts val="640"/>
              </a:spcBef>
              <a:buClr>
                <a:srgbClr val="00FFFF"/>
              </a:buClr>
              <a:buFont typeface="Arial"/>
              <a:buNone/>
            </a:pPr>
            <a:endParaRPr sz="3000">
              <a:solidFill>
                <a:schemeClr val="dk1"/>
              </a:solidFill>
            </a:endParaRPr>
          </a:p>
          <a:p>
            <a:pPr marL="0" lvl="0" indent="0" rtl="0">
              <a:lnSpc>
                <a:spcPct val="115000"/>
              </a:lnSpc>
              <a:spcBef>
                <a:spcPts val="0"/>
              </a:spcBef>
              <a:buClr>
                <a:schemeClr val="dk1"/>
              </a:buClr>
              <a:buFont typeface="Arial"/>
              <a:buNone/>
            </a:pPr>
            <a:endParaRPr sz="3000">
              <a:solidFill>
                <a:schemeClr val="dk1"/>
              </a:solidFill>
            </a:endParaRPr>
          </a:p>
          <a:p>
            <a:pPr lvl="0" rtl="0">
              <a:lnSpc>
                <a:spcPct val="115000"/>
              </a:lnSpc>
              <a:spcBef>
                <a:spcPts val="0"/>
              </a:spcBef>
              <a:buNone/>
            </a:pPr>
            <a:endParaRPr sz="3000"/>
          </a:p>
        </p:txBody>
      </p:sp>
    </p:spTree>
  </p:cSld>
  <p:clrMapOvr>
    <a:masterClrMapping/>
  </p:clrMapOvr>
  <p:transition xmlns:p14="http://schemas.microsoft.com/office/powerpoint/2010/mai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2455275" y="697950"/>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solidFill>
                  <a:srgbClr val="9B37AA"/>
                </a:solidFill>
              </a:rPr>
              <a:t>Android Apps Quiz</a:t>
            </a:r>
          </a:p>
        </p:txBody>
      </p:sp>
      <p:sp>
        <p:nvSpPr>
          <p:cNvPr id="304" name="Shape 304"/>
          <p:cNvSpPr txBox="1">
            <a:spLocks noGrp="1"/>
          </p:cNvSpPr>
          <p:nvPr>
            <p:ph type="body" idx="1"/>
          </p:nvPr>
        </p:nvSpPr>
        <p:spPr>
          <a:xfrm>
            <a:off x="4930700" y="2931350"/>
            <a:ext cx="6210300" cy="3502500"/>
          </a:xfrm>
          <a:prstGeom prst="rect">
            <a:avLst/>
          </a:prstGeom>
        </p:spPr>
        <p:txBody>
          <a:bodyPr lIns="117825" tIns="117825" rIns="117825" bIns="117825" anchor="t" anchorCtr="0">
            <a:noAutofit/>
          </a:bodyPr>
          <a:lstStyle/>
          <a:p>
            <a:pPr marL="0" indent="0" rtl="0">
              <a:lnSpc>
                <a:spcPct val="100000"/>
              </a:lnSpc>
              <a:spcBef>
                <a:spcPts val="640"/>
              </a:spcBef>
              <a:buNone/>
            </a:pPr>
            <a:r>
              <a:rPr lang="en-US" sz="3000">
                <a:solidFill>
                  <a:schemeClr val="dk1"/>
                </a:solidFill>
              </a:rPr>
              <a:t>Android apps can be self-signed</a:t>
            </a:r>
          </a:p>
          <a:p>
            <a:pPr marL="0" lvl="0" indent="0" rtl="0">
              <a:lnSpc>
                <a:spcPct val="100000"/>
              </a:lnSpc>
              <a:spcBef>
                <a:spcPts val="640"/>
              </a:spcBef>
              <a:buNone/>
            </a:pPr>
            <a:endParaRPr sz="3000">
              <a:solidFill>
                <a:schemeClr val="dk1"/>
              </a:solidFill>
            </a:endParaRPr>
          </a:p>
          <a:p>
            <a:pPr marL="0" lvl="0" indent="0" rtl="0">
              <a:lnSpc>
                <a:spcPct val="100000"/>
              </a:lnSpc>
              <a:spcBef>
                <a:spcPts val="640"/>
              </a:spcBef>
              <a:buNone/>
            </a:pPr>
            <a:r>
              <a:rPr lang="en-US" sz="3000">
                <a:solidFill>
                  <a:schemeClr val="dk1"/>
                </a:solidFill>
              </a:rPr>
              <a:t>Android apps can have more powerful permissions than iOS apps</a:t>
            </a:r>
          </a:p>
          <a:p>
            <a:pPr marL="0" lvl="0" indent="0" rtl="0">
              <a:lnSpc>
                <a:spcPct val="100000"/>
              </a:lnSpc>
              <a:spcBef>
                <a:spcPts val="0"/>
              </a:spcBef>
              <a:buClr>
                <a:schemeClr val="dk1"/>
              </a:buClr>
              <a:buFont typeface="Arial"/>
              <a:buNone/>
            </a:pPr>
            <a:endParaRPr sz="3000">
              <a:solidFill>
                <a:schemeClr val="dk1"/>
              </a:solidFill>
            </a:endParaRPr>
          </a:p>
          <a:p>
            <a:pPr marL="0" lvl="0" indent="0" rtl="0">
              <a:lnSpc>
                <a:spcPct val="100000"/>
              </a:lnSpc>
              <a:spcBef>
                <a:spcPts val="0"/>
              </a:spcBef>
              <a:buNone/>
            </a:pPr>
            <a:endParaRPr sz="3000">
              <a:solidFill>
                <a:schemeClr val="dk1"/>
              </a:solidFill>
            </a:endParaRPr>
          </a:p>
        </p:txBody>
      </p:sp>
      <p:pic>
        <p:nvPicPr>
          <p:cNvPr id="305" name="Shape 305"/>
          <p:cNvPicPr preferRelativeResize="0"/>
          <p:nvPr/>
        </p:nvPicPr>
        <p:blipFill>
          <a:blip r:embed="rId3">
            <a:alphaModFix/>
          </a:blip>
          <a:stretch>
            <a:fillRect/>
          </a:stretch>
        </p:blipFill>
        <p:spPr>
          <a:xfrm>
            <a:off x="909449" y="761549"/>
            <a:ext cx="1322599" cy="1459999"/>
          </a:xfrm>
          <a:prstGeom prst="rect">
            <a:avLst/>
          </a:prstGeom>
          <a:noFill/>
          <a:ln>
            <a:noFill/>
          </a:ln>
        </p:spPr>
      </p:pic>
      <p:sp>
        <p:nvSpPr>
          <p:cNvPr id="306" name="Shape 306"/>
          <p:cNvSpPr/>
          <p:nvPr/>
        </p:nvSpPr>
        <p:spPr>
          <a:xfrm>
            <a:off x="3978825" y="302776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7" name="Shape 307"/>
          <p:cNvSpPr txBox="1"/>
          <p:nvPr/>
        </p:nvSpPr>
        <p:spPr>
          <a:xfrm>
            <a:off x="2532950" y="1573650"/>
            <a:ext cx="8216699" cy="768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6699FF"/>
                </a:solidFill>
                <a:latin typeface="Gloria Hallelujah"/>
                <a:ea typeface="Gloria Hallelujah"/>
                <a:cs typeface="Gloria Hallelujah"/>
                <a:sym typeface="Gloria Hallelujah"/>
              </a:rPr>
              <a:t>Mark all the true answers</a:t>
            </a:r>
          </a:p>
        </p:txBody>
      </p:sp>
      <p:sp>
        <p:nvSpPr>
          <p:cNvPr id="308" name="Shape 308"/>
          <p:cNvSpPr/>
          <p:nvPr/>
        </p:nvSpPr>
        <p:spPr>
          <a:xfrm>
            <a:off x="3978825" y="422010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309" name="Shape 309"/>
          <p:cNvPicPr preferRelativeResize="0"/>
          <p:nvPr/>
        </p:nvPicPr>
        <p:blipFill>
          <a:blip r:embed="rId4">
            <a:alphaModFix/>
          </a:blip>
          <a:stretch>
            <a:fillRect/>
          </a:stretch>
        </p:blipFill>
        <p:spPr>
          <a:xfrm>
            <a:off x="1262975" y="2640475"/>
            <a:ext cx="2103875" cy="3321224"/>
          </a:xfrm>
          <a:prstGeom prst="rect">
            <a:avLst/>
          </a:prstGeom>
          <a:noFill/>
          <a:ln>
            <a:noFill/>
          </a:ln>
        </p:spPr>
      </p:pic>
    </p:spTree>
  </p:cSld>
  <p:clrMapOvr>
    <a:masterClrMapping/>
  </p:clrMapOvr>
  <p:transition xmlns:p14="http://schemas.microsoft.com/office/powerpoint/2010/mai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944883" y="663066"/>
            <a:ext cx="10363200" cy="1143000"/>
          </a:xfrm>
          <a:prstGeom prst="rect">
            <a:avLst/>
          </a:prstGeom>
        </p:spPr>
        <p:txBody>
          <a:bodyPr lIns="117825" tIns="117825" rIns="117825" bIns="117825" anchor="ctr" anchorCtr="0">
            <a:noAutofit/>
          </a:bodyPr>
          <a:lstStyle/>
          <a:p>
            <a:pPr lvl="0" algn="l" rtl="0">
              <a:spcBef>
                <a:spcPts val="0"/>
              </a:spcBef>
              <a:buNone/>
            </a:pPr>
            <a:r>
              <a:rPr lang="en-US" sz="4800">
                <a:latin typeface="Questrial"/>
                <a:ea typeface="Questrial"/>
                <a:cs typeface="Questrial"/>
                <a:sym typeface="Questrial"/>
              </a:rPr>
              <a:t>Wireless and Mobile Security</a:t>
            </a:r>
          </a:p>
        </p:txBody>
      </p:sp>
      <p:sp>
        <p:nvSpPr>
          <p:cNvPr id="316" name="Shape 316"/>
          <p:cNvSpPr txBox="1"/>
          <p:nvPr/>
        </p:nvSpPr>
        <p:spPr>
          <a:xfrm>
            <a:off x="883908" y="780850"/>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a:solidFill>
                  <a:schemeClr val="dk1"/>
                </a:solidFill>
                <a:latin typeface="Questrial"/>
                <a:ea typeface="Questrial"/>
                <a:cs typeface="Questrial"/>
                <a:sym typeface="Questrial"/>
              </a:rPr>
              <a:t> Lesson Summary</a:t>
            </a:r>
          </a:p>
        </p:txBody>
      </p:sp>
      <p:sp>
        <p:nvSpPr>
          <p:cNvPr id="317" name="Shape 317"/>
          <p:cNvSpPr txBox="1">
            <a:spLocks noGrp="1"/>
          </p:cNvSpPr>
          <p:nvPr>
            <p:ph type="body" idx="1"/>
          </p:nvPr>
        </p:nvSpPr>
        <p:spPr>
          <a:xfrm>
            <a:off x="798725" y="2418500"/>
            <a:ext cx="10363200" cy="18962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Use WPA2 for WiFi security</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iOS has cryptographic keys and modules built into its device hardware, uses mandatory code signing and a very restricted app distribution model, and runs app in a sandbox with run-time protection such as ASLR and DEP</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Android is based on Linux and the sandbox model is based on Unix-style user separation, and its apps are self-signed</a:t>
            </a:r>
          </a:p>
        </p:txBody>
      </p:sp>
      <p:cxnSp>
        <p:nvCxnSpPr>
          <p:cNvPr id="318" name="Shape 318"/>
          <p:cNvCxnSpPr/>
          <p:nvPr/>
        </p:nvCxnSpPr>
        <p:spPr>
          <a:xfrm>
            <a:off x="864250" y="221397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319" name="Shape 319"/>
          <p:cNvCxnSpPr/>
          <p:nvPr/>
        </p:nvCxnSpPr>
        <p:spPr>
          <a:xfrm>
            <a:off x="864250" y="6177875"/>
            <a:ext cx="101241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2620050" y="430250"/>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solidFill>
                  <a:srgbClr val="9B37AA"/>
                </a:solidFill>
              </a:rPr>
              <a:t>WiFi Quiz</a:t>
            </a:r>
          </a:p>
        </p:txBody>
      </p:sp>
      <p:sp>
        <p:nvSpPr>
          <p:cNvPr id="41" name="Shape 41"/>
          <p:cNvSpPr txBox="1">
            <a:spLocks noGrp="1"/>
          </p:cNvSpPr>
          <p:nvPr>
            <p:ph type="body" idx="1"/>
          </p:nvPr>
        </p:nvSpPr>
        <p:spPr>
          <a:xfrm>
            <a:off x="907150" y="1967300"/>
            <a:ext cx="10904100" cy="3502500"/>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a:solidFill>
                  <a:schemeClr val="dk1"/>
                </a:solidFill>
              </a:rPr>
              <a:t>Which of the following are security threats to WiFi: </a:t>
            </a:r>
          </a:p>
        </p:txBody>
      </p:sp>
      <p:pic>
        <p:nvPicPr>
          <p:cNvPr id="42" name="Shape 42"/>
          <p:cNvPicPr preferRelativeResize="0"/>
          <p:nvPr/>
        </p:nvPicPr>
        <p:blipFill>
          <a:blip r:embed="rId3">
            <a:alphaModFix/>
          </a:blip>
          <a:stretch>
            <a:fillRect/>
          </a:stretch>
        </p:blipFill>
        <p:spPr>
          <a:xfrm>
            <a:off x="1074224" y="417649"/>
            <a:ext cx="1322599" cy="1459999"/>
          </a:xfrm>
          <a:prstGeom prst="rect">
            <a:avLst/>
          </a:prstGeom>
          <a:noFill/>
          <a:ln>
            <a:noFill/>
          </a:ln>
        </p:spPr>
      </p:pic>
      <p:sp>
        <p:nvSpPr>
          <p:cNvPr id="43" name="Shape 43"/>
          <p:cNvSpPr txBox="1"/>
          <p:nvPr/>
        </p:nvSpPr>
        <p:spPr>
          <a:xfrm>
            <a:off x="2620050" y="1367775"/>
            <a:ext cx="8216699" cy="768000"/>
          </a:xfrm>
          <a:prstGeom prst="rect">
            <a:avLst/>
          </a:prstGeom>
          <a:noFill/>
          <a:ln>
            <a:noFill/>
          </a:ln>
        </p:spPr>
        <p:txBody>
          <a:bodyPr lIns="91425" tIns="91425" rIns="91425" bIns="91425" anchor="ctr" anchorCtr="0">
            <a:noAutofit/>
          </a:bodyPr>
          <a:lstStyle/>
          <a:p>
            <a:pPr lvl="0" rtl="0">
              <a:lnSpc>
                <a:spcPct val="90000"/>
              </a:lnSpc>
              <a:spcBef>
                <a:spcPts val="0"/>
              </a:spcBef>
              <a:buClr>
                <a:schemeClr val="dk1"/>
              </a:buClr>
              <a:buSzPct val="36666"/>
              <a:buFont typeface="Arial"/>
              <a:buNone/>
            </a:pPr>
            <a:r>
              <a:rPr lang="en-US" sz="3000" b="1">
                <a:solidFill>
                  <a:srgbClr val="6699FF"/>
                </a:solidFill>
                <a:latin typeface="Gloria Hallelujah"/>
                <a:ea typeface="Gloria Hallelujah"/>
                <a:cs typeface="Gloria Hallelujah"/>
                <a:sym typeface="Gloria Hallelujah"/>
              </a:rPr>
              <a:t>Select all that apply.</a:t>
            </a:r>
          </a:p>
          <a:p>
            <a:pPr lvl="0" rtl="0">
              <a:spcBef>
                <a:spcPts val="0"/>
              </a:spcBef>
              <a:buNone/>
            </a:pPr>
            <a:endParaRPr sz="3000" b="1">
              <a:solidFill>
                <a:srgbClr val="6699FF"/>
              </a:solidFill>
              <a:latin typeface="Gloria Hallelujah"/>
              <a:ea typeface="Gloria Hallelujah"/>
              <a:cs typeface="Gloria Hallelujah"/>
              <a:sym typeface="Gloria Hallelujah"/>
            </a:endParaRPr>
          </a:p>
        </p:txBody>
      </p:sp>
      <p:sp>
        <p:nvSpPr>
          <p:cNvPr id="44" name="Shape 44"/>
          <p:cNvSpPr/>
          <p:nvPr/>
        </p:nvSpPr>
        <p:spPr>
          <a:xfrm>
            <a:off x="1024950" y="2694073"/>
            <a:ext cx="541500" cy="5415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5" name="Shape 45"/>
          <p:cNvSpPr txBox="1"/>
          <p:nvPr/>
        </p:nvSpPr>
        <p:spPr>
          <a:xfrm>
            <a:off x="1380575" y="2871025"/>
            <a:ext cx="10710300" cy="3227399"/>
          </a:xfrm>
          <a:prstGeom prst="rect">
            <a:avLst/>
          </a:prstGeom>
          <a:noFill/>
          <a:ln>
            <a:noFill/>
          </a:ln>
        </p:spPr>
        <p:txBody>
          <a:bodyPr lIns="91425" tIns="91425" rIns="91425" bIns="91425" anchor="ctr" anchorCtr="0">
            <a:noAutofit/>
          </a:bodyPr>
          <a:lstStyle/>
          <a:p>
            <a:pPr marL="457200" lvl="0" indent="0" rtl="0">
              <a:lnSpc>
                <a:spcPct val="115000"/>
              </a:lnSpc>
              <a:spcBef>
                <a:spcPts val="560"/>
              </a:spcBef>
              <a:buNone/>
            </a:pPr>
            <a:r>
              <a:rPr lang="en-US" sz="3000">
                <a:solidFill>
                  <a:schemeClr val="dk1"/>
                </a:solidFill>
                <a:latin typeface="Gloria Hallelujah"/>
                <a:ea typeface="Gloria Hallelujah"/>
                <a:cs typeface="Gloria Hallelujah"/>
                <a:sym typeface="Gloria Hallelujah"/>
              </a:rPr>
              <a:t>Eavesdropping</a:t>
            </a:r>
          </a:p>
          <a:p>
            <a:pPr marL="457200" lvl="0" indent="0" rtl="0">
              <a:lnSpc>
                <a:spcPct val="115000"/>
              </a:lnSpc>
              <a:spcBef>
                <a:spcPts val="560"/>
              </a:spcBef>
              <a:buNone/>
            </a:pPr>
            <a:r>
              <a:rPr lang="en-US" sz="3000">
                <a:solidFill>
                  <a:schemeClr val="dk1"/>
                </a:solidFill>
                <a:latin typeface="Gloria Hallelujah"/>
                <a:ea typeface="Gloria Hallelujah"/>
                <a:cs typeface="Gloria Hallelujah"/>
                <a:sym typeface="Gloria Hallelujah"/>
              </a:rPr>
              <a:t>Injecting bogus messages</a:t>
            </a:r>
          </a:p>
          <a:p>
            <a:pPr marL="457200" lvl="0" indent="0" rtl="0">
              <a:lnSpc>
                <a:spcPct val="115000"/>
              </a:lnSpc>
              <a:spcBef>
                <a:spcPts val="560"/>
              </a:spcBef>
              <a:buNone/>
            </a:pPr>
            <a:r>
              <a:rPr lang="en-US" sz="3000">
                <a:solidFill>
                  <a:schemeClr val="dk1"/>
                </a:solidFill>
                <a:latin typeface="Gloria Hallelujah"/>
                <a:ea typeface="Gloria Hallelujah"/>
                <a:cs typeface="Gloria Hallelujah"/>
                <a:sym typeface="Gloria Hallelujah"/>
              </a:rPr>
              <a:t>Replaying previously recorded messages</a:t>
            </a:r>
          </a:p>
          <a:p>
            <a:pPr marL="457200" lvl="0" indent="0" rtl="0">
              <a:lnSpc>
                <a:spcPct val="115000"/>
              </a:lnSpc>
              <a:spcBef>
                <a:spcPts val="560"/>
              </a:spcBef>
              <a:buNone/>
            </a:pPr>
            <a:r>
              <a:rPr lang="en-US" sz="3000">
                <a:solidFill>
                  <a:schemeClr val="dk1"/>
                </a:solidFill>
                <a:latin typeface="Gloria Hallelujah"/>
                <a:ea typeface="Gloria Hallelujah"/>
                <a:cs typeface="Gloria Hallelujah"/>
                <a:sym typeface="Gloria Hallelujah"/>
              </a:rPr>
              <a:t>Illegitimate access to the network &amp; its services</a:t>
            </a:r>
          </a:p>
          <a:p>
            <a:pPr marL="457200" lvl="0" indent="0" rtl="0">
              <a:lnSpc>
                <a:spcPct val="115000"/>
              </a:lnSpc>
              <a:spcBef>
                <a:spcPts val="560"/>
              </a:spcBef>
              <a:buNone/>
            </a:pPr>
            <a:r>
              <a:rPr lang="en-US" sz="3000">
                <a:solidFill>
                  <a:schemeClr val="dk1"/>
                </a:solidFill>
                <a:latin typeface="Gloria Hallelujah"/>
                <a:ea typeface="Gloria Hallelujah"/>
                <a:cs typeface="Gloria Hallelujah"/>
                <a:sym typeface="Gloria Hallelujah"/>
              </a:rPr>
              <a:t>Denial-of-service</a:t>
            </a:r>
          </a:p>
          <a:p>
            <a:pPr marL="457200" lvl="0" indent="0" rtl="0">
              <a:lnSpc>
                <a:spcPct val="115000"/>
              </a:lnSpc>
              <a:spcBef>
                <a:spcPts val="560"/>
              </a:spcBef>
              <a:buNone/>
            </a:pPr>
            <a:r>
              <a:rPr lang="en-US" sz="3000">
                <a:solidFill>
                  <a:schemeClr val="dk1"/>
                </a:solidFill>
                <a:latin typeface="Gloria Hallelujah"/>
                <a:ea typeface="Gloria Hallelujah"/>
                <a:cs typeface="Gloria Hallelujah"/>
                <a:sym typeface="Gloria Hallelujah"/>
              </a:rPr>
              <a:t>All the above</a:t>
            </a:r>
          </a:p>
        </p:txBody>
      </p:sp>
      <p:sp>
        <p:nvSpPr>
          <p:cNvPr id="46" name="Shape 46"/>
          <p:cNvSpPr/>
          <p:nvPr/>
        </p:nvSpPr>
        <p:spPr>
          <a:xfrm>
            <a:off x="1024950" y="3316348"/>
            <a:ext cx="541500" cy="5415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7" name="Shape 47"/>
          <p:cNvSpPr/>
          <p:nvPr/>
        </p:nvSpPr>
        <p:spPr>
          <a:xfrm>
            <a:off x="1024950" y="3938623"/>
            <a:ext cx="541500" cy="5415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8" name="Shape 48"/>
          <p:cNvSpPr/>
          <p:nvPr/>
        </p:nvSpPr>
        <p:spPr>
          <a:xfrm>
            <a:off x="1024950" y="4560898"/>
            <a:ext cx="541500" cy="5415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9" name="Shape 49"/>
          <p:cNvSpPr/>
          <p:nvPr/>
        </p:nvSpPr>
        <p:spPr>
          <a:xfrm>
            <a:off x="1024950" y="5183173"/>
            <a:ext cx="541500" cy="5415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0" name="Shape 50"/>
          <p:cNvSpPr/>
          <p:nvPr/>
        </p:nvSpPr>
        <p:spPr>
          <a:xfrm>
            <a:off x="1024950" y="5805448"/>
            <a:ext cx="541500" cy="5415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Shape 56"/>
          <p:cNvPicPr preferRelativeResize="0"/>
          <p:nvPr/>
        </p:nvPicPr>
        <p:blipFill>
          <a:blip r:embed="rId3">
            <a:alphaModFix/>
          </a:blip>
          <a:stretch>
            <a:fillRect/>
          </a:stretch>
        </p:blipFill>
        <p:spPr>
          <a:xfrm>
            <a:off x="245175" y="1371600"/>
            <a:ext cx="4700874" cy="4623349"/>
          </a:xfrm>
          <a:prstGeom prst="rect">
            <a:avLst/>
          </a:prstGeom>
          <a:noFill/>
          <a:ln>
            <a:noFill/>
          </a:ln>
        </p:spPr>
      </p:pic>
      <p:sp>
        <p:nvSpPr>
          <p:cNvPr id="57" name="Shape 57"/>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Overview of WiFi Security</a:t>
            </a:r>
          </a:p>
        </p:txBody>
      </p:sp>
      <p:sp>
        <p:nvSpPr>
          <p:cNvPr id="58" name="Shape 58"/>
          <p:cNvSpPr txBox="1">
            <a:spLocks noGrp="1"/>
          </p:cNvSpPr>
          <p:nvPr>
            <p:ph type="body" idx="1"/>
          </p:nvPr>
        </p:nvSpPr>
        <p:spPr>
          <a:xfrm>
            <a:off x="4946049" y="1371600"/>
            <a:ext cx="6229200" cy="4904699"/>
          </a:xfrm>
          <a:prstGeom prst="rect">
            <a:avLst/>
          </a:prstGeom>
        </p:spPr>
        <p:txBody>
          <a:bodyPr lIns="117825" tIns="117825" rIns="117825" bIns="117825" anchor="t" anchorCtr="0">
            <a:noAutofit/>
          </a:bodyPr>
          <a:lstStyle/>
          <a:p>
            <a:pPr marL="342900" lvl="0" indent="-190500" rtl="0">
              <a:lnSpc>
                <a:spcPct val="115000"/>
              </a:lnSpc>
              <a:spcBef>
                <a:spcPts val="0"/>
              </a:spcBef>
              <a:buClr>
                <a:schemeClr val="dk1"/>
              </a:buClr>
              <a:buSzPct val="100000"/>
              <a:buFont typeface="Gloria Hallelujah"/>
            </a:pPr>
            <a:r>
              <a:rPr lang="en-US" sz="3000">
                <a:solidFill>
                  <a:schemeClr val="dk1"/>
                </a:solidFill>
              </a:rPr>
              <a:t>Early solution was</a:t>
            </a:r>
            <a:r>
              <a:rPr lang="en-US" sz="3000" b="1">
                <a:solidFill>
                  <a:srgbClr val="6B9462"/>
                </a:solidFill>
              </a:rPr>
              <a:t> based on WEP</a:t>
            </a:r>
          </a:p>
          <a:p>
            <a:pPr marL="1143000" lvl="2" indent="-129539" rtl="0">
              <a:lnSpc>
                <a:spcPct val="115000"/>
              </a:lnSpc>
              <a:spcBef>
                <a:spcPts val="560"/>
              </a:spcBef>
              <a:buClr>
                <a:srgbClr val="6699FF"/>
              </a:buClr>
              <a:buSzPct val="100000"/>
              <a:buFont typeface="Gloria Hallelujah"/>
            </a:pPr>
            <a:r>
              <a:rPr lang="en-US" sz="3000" b="1">
                <a:solidFill>
                  <a:srgbClr val="6699FF"/>
                </a:solidFill>
              </a:rPr>
              <a:t>seriously flawed</a:t>
            </a:r>
          </a:p>
          <a:p>
            <a:pPr marL="1143000" lvl="2" indent="-129539" rtl="0">
              <a:lnSpc>
                <a:spcPct val="115000"/>
              </a:lnSpc>
              <a:spcBef>
                <a:spcPts val="560"/>
              </a:spcBef>
              <a:buClr>
                <a:schemeClr val="dk1"/>
              </a:buClr>
              <a:buSzPct val="100000"/>
              <a:buFont typeface="Gloria Hallelujah"/>
            </a:pPr>
            <a:r>
              <a:rPr lang="en-US" sz="3000">
                <a:solidFill>
                  <a:schemeClr val="dk1"/>
                </a:solidFill>
              </a:rPr>
              <a:t>not recommended to use</a:t>
            </a:r>
          </a:p>
          <a:p>
            <a:pPr marL="342900" lvl="0" indent="-190500" rtl="0">
              <a:lnSpc>
                <a:spcPct val="115000"/>
              </a:lnSpc>
              <a:spcBef>
                <a:spcPts val="640"/>
              </a:spcBef>
              <a:buClr>
                <a:schemeClr val="dk1"/>
              </a:buClr>
              <a:buSzPct val="100000"/>
              <a:buFont typeface="Gloria Hallelujah"/>
            </a:pPr>
            <a:r>
              <a:rPr lang="en-US" sz="3000" b="1">
                <a:solidFill>
                  <a:srgbClr val="6B9462"/>
                </a:solidFill>
              </a:rPr>
              <a:t>New security standard for WiFi is 802.11i</a:t>
            </a:r>
            <a:r>
              <a:rPr lang="en-US" sz="3000">
                <a:solidFill>
                  <a:schemeClr val="dk1"/>
                </a:solidFill>
              </a:rPr>
              <a:t>, implemented as WiFi Protected Access II (WPA2)</a:t>
            </a:r>
          </a:p>
        </p:txBody>
      </p:sp>
    </p:spTree>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Overview of 802.11i</a:t>
            </a:r>
          </a:p>
        </p:txBody>
      </p:sp>
      <p:sp>
        <p:nvSpPr>
          <p:cNvPr id="65" name="Shape 65"/>
          <p:cNvSpPr txBox="1">
            <a:spLocks noGrp="1"/>
          </p:cNvSpPr>
          <p:nvPr>
            <p:ph type="body" idx="1"/>
          </p:nvPr>
        </p:nvSpPr>
        <p:spPr>
          <a:xfrm>
            <a:off x="593525" y="1524000"/>
            <a:ext cx="10581899" cy="4904699"/>
          </a:xfrm>
          <a:prstGeom prst="rect">
            <a:avLst/>
          </a:prstGeom>
        </p:spPr>
        <p:txBody>
          <a:bodyPr lIns="117825" tIns="117825" rIns="117825" bIns="117825" anchor="t" anchorCtr="0">
            <a:noAutofit/>
          </a:bodyPr>
          <a:lstStyle/>
          <a:p>
            <a:pPr marL="0" lvl="0" indent="0" rtl="0">
              <a:lnSpc>
                <a:spcPct val="115000"/>
              </a:lnSpc>
              <a:spcBef>
                <a:spcPts val="0"/>
              </a:spcBef>
              <a:buNone/>
            </a:pPr>
            <a:endParaRPr sz="3000">
              <a:solidFill>
                <a:schemeClr val="dk1"/>
              </a:solidFill>
            </a:endParaRPr>
          </a:p>
          <a:p>
            <a:pPr marL="914400" lvl="1" indent="-228600" rtl="0">
              <a:lnSpc>
                <a:spcPct val="115000"/>
              </a:lnSpc>
              <a:spcBef>
                <a:spcPts val="520"/>
              </a:spcBef>
              <a:buClr>
                <a:schemeClr val="dk1"/>
              </a:buClr>
              <a:buSzPct val="100000"/>
            </a:pPr>
            <a:r>
              <a:rPr lang="en-US" sz="3000" b="1">
                <a:solidFill>
                  <a:srgbClr val="6699FF"/>
                </a:solidFill>
              </a:rPr>
              <a:t>access control model</a:t>
            </a:r>
            <a:r>
              <a:rPr lang="en-US" sz="3000">
                <a:solidFill>
                  <a:schemeClr val="dk1"/>
                </a:solidFill>
              </a:rPr>
              <a:t> is based on 802.1X</a:t>
            </a:r>
          </a:p>
          <a:p>
            <a:pPr marL="1371600" lvl="2" indent="-228600" rtl="0">
              <a:lnSpc>
                <a:spcPct val="115000"/>
              </a:lnSpc>
              <a:spcBef>
                <a:spcPts val="440"/>
              </a:spcBef>
              <a:buClr>
                <a:schemeClr val="dk1"/>
              </a:buClr>
              <a:buSzPct val="100000"/>
            </a:pPr>
            <a:r>
              <a:rPr lang="en-US" sz="3000" b="1">
                <a:solidFill>
                  <a:srgbClr val="6699FF"/>
                </a:solidFill>
              </a:rPr>
              <a:t>flexible authentication framework</a:t>
            </a:r>
            <a:r>
              <a:rPr lang="en-US" sz="3000">
                <a:solidFill>
                  <a:schemeClr val="dk1"/>
                </a:solidFill>
              </a:rPr>
              <a:t> (based on EAP – Extensible Authentication Protocol)</a:t>
            </a:r>
          </a:p>
          <a:p>
            <a:pPr marL="2286000" lvl="4" indent="-228600" rtl="0">
              <a:lnSpc>
                <a:spcPct val="115000"/>
              </a:lnSpc>
              <a:spcBef>
                <a:spcPts val="370"/>
              </a:spcBef>
              <a:buClr>
                <a:schemeClr val="dk1"/>
              </a:buClr>
              <a:buSzPct val="100000"/>
            </a:pPr>
            <a:r>
              <a:rPr lang="en-US" sz="3000">
                <a:solidFill>
                  <a:schemeClr val="dk1"/>
                </a:solidFill>
              </a:rPr>
              <a:t>Carrier protocol designed to transport the messages of real authentication protocols (</a:t>
            </a:r>
            <a:r>
              <a:rPr lang="en-US" sz="3000" b="1">
                <a:solidFill>
                  <a:srgbClr val="6699FF"/>
                </a:solidFill>
              </a:rPr>
              <a:t>e.g., TLS – Transport Layer Security</a:t>
            </a:r>
            <a:r>
              <a:rPr lang="en-US" sz="3000">
                <a:solidFill>
                  <a:schemeClr val="dk1"/>
                </a:solidFill>
              </a:rPr>
              <a:t>)</a:t>
            </a:r>
          </a:p>
          <a:p>
            <a:pPr marL="0" lvl="0" indent="0" rtl="0">
              <a:lnSpc>
                <a:spcPct val="115000"/>
              </a:lnSpc>
              <a:spcBef>
                <a:spcPts val="0"/>
              </a:spcBef>
              <a:buNone/>
            </a:pPr>
            <a:endParaRPr sz="3000"/>
          </a:p>
        </p:txBody>
      </p:sp>
      <p:sp>
        <p:nvSpPr>
          <p:cNvPr id="66" name="Shape 66"/>
          <p:cNvSpPr txBox="1"/>
          <p:nvPr/>
        </p:nvSpPr>
        <p:spPr>
          <a:xfrm>
            <a:off x="680100" y="958425"/>
            <a:ext cx="8235300" cy="1231800"/>
          </a:xfrm>
          <a:prstGeom prst="rect">
            <a:avLst/>
          </a:prstGeom>
          <a:noFill/>
          <a:ln>
            <a:noFill/>
          </a:ln>
        </p:spPr>
        <p:txBody>
          <a:bodyPr lIns="91425" tIns="91425" rIns="91425" bIns="91425" anchor="ctr" anchorCtr="0">
            <a:noAutofit/>
          </a:bodyPr>
          <a:lstStyle/>
          <a:p>
            <a:pPr lvl="0" rtl="0">
              <a:spcBef>
                <a:spcPts val="0"/>
              </a:spcBef>
              <a:buNone/>
            </a:pPr>
            <a:r>
              <a:rPr lang="en-US" sz="3500" b="1">
                <a:solidFill>
                  <a:srgbClr val="6B9462"/>
                </a:solidFill>
                <a:latin typeface="Gloria Hallelujah"/>
                <a:ea typeface="Gloria Hallelujah"/>
                <a:cs typeface="Gloria Hallelujah"/>
                <a:sym typeface="Gloria Hallelujah"/>
              </a:rPr>
              <a:t>Main advantages over WEP</a:t>
            </a:r>
          </a:p>
        </p:txBody>
      </p:sp>
      <p:pic>
        <p:nvPicPr>
          <p:cNvPr id="67" name="Shape 67"/>
          <p:cNvPicPr preferRelativeResize="0"/>
          <p:nvPr/>
        </p:nvPicPr>
        <p:blipFill>
          <a:blip r:embed="rId3">
            <a:alphaModFix/>
          </a:blip>
          <a:stretch>
            <a:fillRect/>
          </a:stretch>
        </p:blipFill>
        <p:spPr>
          <a:xfrm>
            <a:off x="9375631" y="301675"/>
            <a:ext cx="2046868" cy="1690074"/>
          </a:xfrm>
          <a:prstGeom prst="rect">
            <a:avLst/>
          </a:prstGeom>
          <a:noFill/>
          <a:ln>
            <a:noFill/>
          </a:ln>
        </p:spPr>
      </p:pic>
    </p:spTree>
  </p:cSld>
  <p:clrMapOvr>
    <a:masterClrMapping/>
  </p:clrMapOvr>
  <p:transition xmlns:p14="http://schemas.microsoft.com/office/powerpoint/2010/mai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body" idx="1"/>
          </p:nvPr>
        </p:nvSpPr>
        <p:spPr>
          <a:xfrm>
            <a:off x="812250" y="1371600"/>
            <a:ext cx="10363200" cy="4904399"/>
          </a:xfrm>
          <a:prstGeom prst="rect">
            <a:avLst/>
          </a:prstGeom>
        </p:spPr>
        <p:txBody>
          <a:bodyPr lIns="117825" tIns="117825" rIns="117825" bIns="117825" anchor="t" anchorCtr="0">
            <a:noAutofit/>
          </a:bodyPr>
          <a:lstStyle/>
          <a:p>
            <a:pPr marL="0" lvl="0" indent="0" rtl="0">
              <a:lnSpc>
                <a:spcPct val="115000"/>
              </a:lnSpc>
              <a:spcBef>
                <a:spcPts val="0"/>
              </a:spcBef>
              <a:buClr>
                <a:schemeClr val="dk1"/>
              </a:buClr>
              <a:buFont typeface="Arial"/>
              <a:buNone/>
            </a:pPr>
            <a:endParaRPr sz="3000">
              <a:solidFill>
                <a:schemeClr val="dk1"/>
              </a:solidFill>
            </a:endParaRPr>
          </a:p>
          <a:p>
            <a:pPr marL="742950" lvl="1" indent="-161925" rtl="0">
              <a:lnSpc>
                <a:spcPct val="115000"/>
              </a:lnSpc>
              <a:spcBef>
                <a:spcPts val="520"/>
              </a:spcBef>
              <a:buClr>
                <a:schemeClr val="dk1"/>
              </a:buClr>
              <a:buSzPct val="100000"/>
              <a:buFont typeface="Gloria Hallelujah"/>
            </a:pPr>
            <a:r>
              <a:rPr lang="en-US" sz="3000">
                <a:solidFill>
                  <a:schemeClr val="dk1"/>
                </a:solidFill>
              </a:rPr>
              <a:t>authentication process results in a shared session key (which </a:t>
            </a:r>
            <a:r>
              <a:rPr lang="en-US" sz="3000" b="1">
                <a:solidFill>
                  <a:srgbClr val="6699FF"/>
                </a:solidFill>
              </a:rPr>
              <a:t>prevents session hijacking</a:t>
            </a:r>
            <a:r>
              <a:rPr lang="en-US" sz="3000">
                <a:solidFill>
                  <a:schemeClr val="dk1"/>
                </a:solidFill>
              </a:rPr>
              <a:t>)</a:t>
            </a:r>
          </a:p>
          <a:p>
            <a:pPr marL="742950" lvl="1" indent="-161925" rtl="0">
              <a:lnSpc>
                <a:spcPct val="115000"/>
              </a:lnSpc>
              <a:spcBef>
                <a:spcPts val="520"/>
              </a:spcBef>
              <a:buClr>
                <a:schemeClr val="dk1"/>
              </a:buClr>
              <a:buSzPct val="100000"/>
              <a:buFont typeface="Gloria Hallelujah"/>
            </a:pPr>
            <a:r>
              <a:rPr lang="en-US" sz="3000">
                <a:solidFill>
                  <a:schemeClr val="dk1"/>
                </a:solidFill>
              </a:rPr>
              <a:t>different functions (encryption, integrity) use </a:t>
            </a:r>
            <a:r>
              <a:rPr lang="en-US" sz="3000" b="1">
                <a:solidFill>
                  <a:srgbClr val="6699FF"/>
                </a:solidFill>
              </a:rPr>
              <a:t>different keys derived from the session key</a:t>
            </a:r>
            <a:r>
              <a:rPr lang="en-US" sz="3000">
                <a:solidFill>
                  <a:schemeClr val="dk1"/>
                </a:solidFill>
              </a:rPr>
              <a:t> using a one-way function</a:t>
            </a:r>
          </a:p>
          <a:p>
            <a:pPr marL="742950" lvl="1" indent="-161925" rtl="0">
              <a:lnSpc>
                <a:spcPct val="115000"/>
              </a:lnSpc>
              <a:spcBef>
                <a:spcPts val="520"/>
              </a:spcBef>
              <a:buClr>
                <a:schemeClr val="dk1"/>
              </a:buClr>
              <a:buSzPct val="100000"/>
              <a:buFont typeface="Gloria Hallelujah"/>
            </a:pPr>
            <a:r>
              <a:rPr lang="en-US" sz="3000" b="1">
                <a:solidFill>
                  <a:srgbClr val="6699FF"/>
                </a:solidFill>
              </a:rPr>
              <a:t>integrity protection </a:t>
            </a:r>
            <a:r>
              <a:rPr lang="en-US" sz="3000">
                <a:solidFill>
                  <a:schemeClr val="dk1"/>
                </a:solidFill>
              </a:rPr>
              <a:t>is improved</a:t>
            </a:r>
          </a:p>
          <a:p>
            <a:pPr marL="742950" lvl="1" indent="-161925" rtl="0">
              <a:lnSpc>
                <a:spcPct val="115000"/>
              </a:lnSpc>
              <a:spcBef>
                <a:spcPts val="520"/>
              </a:spcBef>
              <a:buClr>
                <a:schemeClr val="dk1"/>
              </a:buClr>
              <a:buSzPct val="100000"/>
              <a:buFont typeface="Gloria Hallelujah"/>
            </a:pPr>
            <a:r>
              <a:rPr lang="en-US" sz="3000" b="1">
                <a:solidFill>
                  <a:srgbClr val="6B9462"/>
                </a:solidFill>
              </a:rPr>
              <a:t>encryption function</a:t>
            </a:r>
            <a:r>
              <a:rPr lang="en-US" sz="3000">
                <a:solidFill>
                  <a:schemeClr val="dk1"/>
                </a:solidFill>
              </a:rPr>
              <a:t> is improved</a:t>
            </a:r>
          </a:p>
          <a:p>
            <a:pPr lvl="0" rtl="0">
              <a:lnSpc>
                <a:spcPct val="115000"/>
              </a:lnSpc>
              <a:spcBef>
                <a:spcPts val="0"/>
              </a:spcBef>
              <a:buNone/>
            </a:pPr>
            <a:endParaRPr sz="3000">
              <a:solidFill>
                <a:schemeClr val="dk1"/>
              </a:solidFill>
            </a:endParaRPr>
          </a:p>
        </p:txBody>
      </p:sp>
      <p:sp>
        <p:nvSpPr>
          <p:cNvPr id="74" name="Shape 7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Overview of 802.11i</a:t>
            </a:r>
          </a:p>
        </p:txBody>
      </p:sp>
      <p:sp>
        <p:nvSpPr>
          <p:cNvPr id="75" name="Shape 75"/>
          <p:cNvSpPr txBox="1"/>
          <p:nvPr/>
        </p:nvSpPr>
        <p:spPr>
          <a:xfrm>
            <a:off x="680100" y="958425"/>
            <a:ext cx="8235300" cy="1231800"/>
          </a:xfrm>
          <a:prstGeom prst="rect">
            <a:avLst/>
          </a:prstGeom>
          <a:noFill/>
          <a:ln>
            <a:noFill/>
          </a:ln>
        </p:spPr>
        <p:txBody>
          <a:bodyPr lIns="91425" tIns="91425" rIns="91425" bIns="91425" anchor="ctr" anchorCtr="0">
            <a:noAutofit/>
          </a:bodyPr>
          <a:lstStyle/>
          <a:p>
            <a:pPr lvl="0" rtl="0">
              <a:spcBef>
                <a:spcPts val="0"/>
              </a:spcBef>
              <a:buNone/>
            </a:pPr>
            <a:r>
              <a:rPr lang="en-US" sz="3500" b="1">
                <a:solidFill>
                  <a:srgbClr val="6B9462"/>
                </a:solidFill>
                <a:latin typeface="Gloria Hallelujah"/>
                <a:ea typeface="Gloria Hallelujah"/>
                <a:cs typeface="Gloria Hallelujah"/>
                <a:sym typeface="Gloria Hallelujah"/>
              </a:rPr>
              <a:t>Main advantages over WEP</a:t>
            </a:r>
          </a:p>
        </p:txBody>
      </p:sp>
      <p:pic>
        <p:nvPicPr>
          <p:cNvPr id="76" name="Shape 76"/>
          <p:cNvPicPr preferRelativeResize="0"/>
          <p:nvPr/>
        </p:nvPicPr>
        <p:blipFill>
          <a:blip r:embed="rId3">
            <a:alphaModFix/>
          </a:blip>
          <a:stretch>
            <a:fillRect/>
          </a:stretch>
        </p:blipFill>
        <p:spPr>
          <a:xfrm>
            <a:off x="9375631" y="301675"/>
            <a:ext cx="2046868" cy="1690074"/>
          </a:xfrm>
          <a:prstGeom prst="rect">
            <a:avLst/>
          </a:prstGeom>
          <a:noFill/>
          <a:ln>
            <a:noFill/>
          </a:ln>
        </p:spPr>
      </p:pic>
    </p:spTree>
  </p:cSld>
  <p:clrMapOvr>
    <a:masterClrMapping/>
  </p:clrMapOvr>
  <p:transition xmlns:p14="http://schemas.microsoft.com/office/powerpoint/2010/mai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2924850" y="658850"/>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solidFill>
                  <a:srgbClr val="9B37AA"/>
                </a:solidFill>
              </a:rPr>
              <a:t>WiFi Security Standards Quiz</a:t>
            </a:r>
          </a:p>
        </p:txBody>
      </p:sp>
      <p:sp>
        <p:nvSpPr>
          <p:cNvPr id="83" name="Shape 83"/>
          <p:cNvSpPr txBox="1">
            <a:spLocks noGrp="1"/>
          </p:cNvSpPr>
          <p:nvPr>
            <p:ph type="body" idx="1"/>
          </p:nvPr>
        </p:nvSpPr>
        <p:spPr>
          <a:xfrm>
            <a:off x="1379025" y="2607850"/>
            <a:ext cx="10904100" cy="35025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Which security standard should be used for WiFi?</a:t>
            </a:r>
          </a:p>
          <a:p>
            <a:pPr marL="0" lvl="0" indent="0" rtl="0">
              <a:lnSpc>
                <a:spcPct val="100000"/>
              </a:lnSpc>
              <a:spcBef>
                <a:spcPts val="0"/>
              </a:spcBef>
              <a:buNone/>
            </a:pPr>
            <a:endParaRPr sz="3000">
              <a:solidFill>
                <a:schemeClr val="dk1"/>
              </a:solidFill>
            </a:endParaRPr>
          </a:p>
        </p:txBody>
      </p:sp>
      <p:pic>
        <p:nvPicPr>
          <p:cNvPr id="84" name="Shape 84"/>
          <p:cNvPicPr preferRelativeResize="0"/>
          <p:nvPr/>
        </p:nvPicPr>
        <p:blipFill>
          <a:blip r:embed="rId3">
            <a:alphaModFix/>
          </a:blip>
          <a:stretch>
            <a:fillRect/>
          </a:stretch>
        </p:blipFill>
        <p:spPr>
          <a:xfrm>
            <a:off x="1379024" y="722449"/>
            <a:ext cx="1322599" cy="1459999"/>
          </a:xfrm>
          <a:prstGeom prst="rect">
            <a:avLst/>
          </a:prstGeom>
          <a:noFill/>
          <a:ln>
            <a:noFill/>
          </a:ln>
        </p:spPr>
      </p:pic>
      <p:sp>
        <p:nvSpPr>
          <p:cNvPr id="85" name="Shape 85"/>
          <p:cNvSpPr/>
          <p:nvPr/>
        </p:nvSpPr>
        <p:spPr>
          <a:xfrm>
            <a:off x="4669925" y="37684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86" name="Shape 86"/>
          <p:cNvSpPr txBox="1"/>
          <p:nvPr/>
        </p:nvSpPr>
        <p:spPr>
          <a:xfrm>
            <a:off x="3002525" y="1534550"/>
            <a:ext cx="8216699" cy="768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6699FF"/>
                </a:solidFill>
                <a:latin typeface="Gloria Hallelujah"/>
                <a:ea typeface="Gloria Hallelujah"/>
                <a:cs typeface="Gloria Hallelujah"/>
                <a:sym typeface="Gloria Hallelujah"/>
              </a:rPr>
              <a:t>Choose the best answer:</a:t>
            </a:r>
          </a:p>
        </p:txBody>
      </p:sp>
      <p:sp>
        <p:nvSpPr>
          <p:cNvPr id="87" name="Shape 87"/>
          <p:cNvSpPr/>
          <p:nvPr/>
        </p:nvSpPr>
        <p:spPr>
          <a:xfrm>
            <a:off x="4669925" y="48810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88" name="Shape 88"/>
          <p:cNvSpPr txBox="1"/>
          <p:nvPr/>
        </p:nvSpPr>
        <p:spPr>
          <a:xfrm>
            <a:off x="5539550" y="3110350"/>
            <a:ext cx="3000000" cy="3000000"/>
          </a:xfrm>
          <a:prstGeom prst="rect">
            <a:avLst/>
          </a:prstGeom>
          <a:noFill/>
          <a:ln>
            <a:noFill/>
          </a:ln>
        </p:spPr>
        <p:txBody>
          <a:bodyPr lIns="91425" tIns="91425" rIns="91425" bIns="91425" anchor="ctr" anchorCtr="0">
            <a:noAutofit/>
          </a:bodyPr>
          <a:lstStyle/>
          <a:p>
            <a:pPr lvl="0" rtl="0">
              <a:spcBef>
                <a:spcPts val="640"/>
              </a:spcBef>
              <a:buNone/>
            </a:pPr>
            <a:r>
              <a:rPr lang="en-US" sz="3000">
                <a:solidFill>
                  <a:schemeClr val="dk1"/>
                </a:solidFill>
                <a:latin typeface="Gloria Hallelujah"/>
                <a:ea typeface="Gloria Hallelujah"/>
                <a:cs typeface="Gloria Hallelujah"/>
                <a:sym typeface="Gloria Hallelujah"/>
              </a:rPr>
              <a:t>WEP</a:t>
            </a:r>
          </a:p>
          <a:p>
            <a:pPr lvl="0" rtl="0">
              <a:spcBef>
                <a:spcPts val="640"/>
              </a:spcBef>
              <a:buNone/>
            </a:pPr>
            <a:endParaRPr sz="3000">
              <a:solidFill>
                <a:schemeClr val="dk1"/>
              </a:solidFill>
              <a:latin typeface="Gloria Hallelujah"/>
              <a:ea typeface="Gloria Hallelujah"/>
              <a:cs typeface="Gloria Hallelujah"/>
              <a:sym typeface="Gloria Hallelujah"/>
            </a:endParaRPr>
          </a:p>
          <a:p>
            <a:pPr lvl="0" rtl="0">
              <a:spcBef>
                <a:spcPts val="640"/>
              </a:spcBef>
              <a:buNone/>
            </a:pPr>
            <a:r>
              <a:rPr lang="en-US" sz="3000">
                <a:solidFill>
                  <a:schemeClr val="dk1"/>
                </a:solidFill>
                <a:latin typeface="Gloria Hallelujah"/>
                <a:ea typeface="Gloria Hallelujah"/>
                <a:cs typeface="Gloria Hallelujah"/>
                <a:sym typeface="Gloria Hallelujah"/>
              </a:rPr>
              <a:t>WPA2</a:t>
            </a:r>
          </a:p>
        </p:txBody>
      </p:sp>
    </p:spTree>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Shape 94"/>
          <p:cNvPicPr preferRelativeResize="0"/>
          <p:nvPr/>
        </p:nvPicPr>
        <p:blipFill>
          <a:blip r:embed="rId3">
            <a:alphaModFix/>
          </a:blip>
          <a:stretch>
            <a:fillRect/>
          </a:stretch>
        </p:blipFill>
        <p:spPr>
          <a:xfrm>
            <a:off x="786850" y="371475"/>
            <a:ext cx="10820400" cy="6115050"/>
          </a:xfrm>
          <a:prstGeom prst="rect">
            <a:avLst/>
          </a:prstGeom>
          <a:noFill/>
          <a:ln>
            <a:noFill/>
          </a:ln>
        </p:spPr>
      </p:pic>
    </p:spTree>
  </p:cSld>
  <p:clrMapOvr>
    <a:masterClrMapping/>
  </p:clrMapOvr>
  <p:transition xmlns:p14="http://schemas.microsoft.com/office/powerpoint/2010/main" spd="slow">
    <p:cut/>
  </p:transition>
</p:sld>
</file>

<file path=ppt/theme/theme1.xml><?xml version="1.0" encoding="utf-8"?>
<a:theme xmlns:a="http://schemas.openxmlformats.org/drawingml/2006/main" name="1_591wF97">
  <a:themeElements>
    <a:clrScheme name="591wF97 1">
      <a:dk1>
        <a:srgbClr val="000000"/>
      </a:dk1>
      <a:lt1>
        <a:srgbClr val="FFFFFF"/>
      </a:lt1>
      <a:dk2>
        <a:srgbClr val="3333FF"/>
      </a:dk2>
      <a:lt2>
        <a:srgbClr val="00FFFF"/>
      </a:lt2>
      <a:accent1>
        <a:srgbClr val="00CCCC"/>
      </a:accent1>
      <a:accent2>
        <a:srgbClr val="CC99FF"/>
      </a:accent2>
      <a:accent3>
        <a:srgbClr val="ADADFF"/>
      </a:accent3>
      <a:accent4>
        <a:srgbClr val="DADADA"/>
      </a:accent4>
      <a:accent5>
        <a:srgbClr val="AAE2E2"/>
      </a:accent5>
      <a:accent6>
        <a:srgbClr val="B98AE7"/>
      </a:accent6>
      <a:hlink>
        <a:srgbClr val="6600CC"/>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3697</Words>
  <Application>Microsoft Macintosh PowerPoint</Application>
  <PresentationFormat>Custom</PresentationFormat>
  <Paragraphs>406</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Gloria Hallelujah</vt:lpstr>
      <vt:lpstr>Questrial</vt:lpstr>
      <vt:lpstr>1_591wF97</vt:lpstr>
      <vt:lpstr>Wireless and Mobile Security</vt:lpstr>
      <vt:lpstr>Introduction to WiFi</vt:lpstr>
      <vt:lpstr>Introduction to WiFi</vt:lpstr>
      <vt:lpstr>WiFi Quiz</vt:lpstr>
      <vt:lpstr>Overview of WiFi Security</vt:lpstr>
      <vt:lpstr>Overview of 802.11i</vt:lpstr>
      <vt:lpstr>Overview of 802.11i</vt:lpstr>
      <vt:lpstr>WiFi Security Standards Quiz</vt:lpstr>
      <vt:lpstr>PowerPoint Presentation</vt:lpstr>
      <vt:lpstr>Overview of iOS Security</vt:lpstr>
      <vt:lpstr>Overview of iOS Security</vt:lpstr>
      <vt:lpstr>Operating System Vulnerabilities Quiz</vt:lpstr>
      <vt:lpstr>Hardware Security Feature</vt:lpstr>
      <vt:lpstr>iOS Trusted Bootchain</vt:lpstr>
      <vt:lpstr>File Data Encryption</vt:lpstr>
      <vt:lpstr>Security Quiz</vt:lpstr>
      <vt:lpstr>Mandatory Code Signing</vt:lpstr>
      <vt:lpstr>Mandatory Code Signing</vt:lpstr>
      <vt:lpstr>Restricted App Distribution Model</vt:lpstr>
      <vt:lpstr>App Store Security Quiz</vt:lpstr>
      <vt:lpstr>Sandboxing</vt:lpstr>
      <vt:lpstr>Address Space Layout Randomization</vt:lpstr>
      <vt:lpstr>Apple Security Quiz</vt:lpstr>
      <vt:lpstr>Data Execution Prevention</vt:lpstr>
      <vt:lpstr>Data Execution Prevention</vt:lpstr>
      <vt:lpstr>Passcodes and Touch ID</vt:lpstr>
      <vt:lpstr>iOS Quiz</vt:lpstr>
      <vt:lpstr>Android Security Overview</vt:lpstr>
      <vt:lpstr>Application Sandbox</vt:lpstr>
      <vt:lpstr>Android Sandbox vs iOS Sandbox</vt:lpstr>
      <vt:lpstr>Code Signing</vt:lpstr>
      <vt:lpstr>Android Apps Quiz</vt:lpstr>
      <vt:lpstr>Wireless and Mobile Security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and Mobile Security</dc:title>
  <cp:lastModifiedBy>Wenke Lee</cp:lastModifiedBy>
  <cp:revision>1</cp:revision>
  <dcterms:modified xsi:type="dcterms:W3CDTF">2015-11-10T20:05:08Z</dcterms:modified>
</cp:coreProperties>
</file>